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210 어린아이" panose="020B0604020202020204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Corbel Light" panose="020B0303020204020204" pitchFamily="34" charset="0"/>
      <p:regular r:id="rId27"/>
      <p:italic r:id="rId28"/>
    </p:embeddedFont>
    <p:embeddedFont>
      <p:font typeface="Helios" panose="020B0604020202020204" charset="0"/>
      <p:regular r:id="rId29"/>
    </p:embeddedFont>
    <p:embeddedFont>
      <p:font typeface="Helios Bold" panose="020B0604020202020204" charset="0"/>
      <p:regular r:id="rId30"/>
    </p:embeddedFont>
    <p:embeddedFont>
      <p:font typeface="Klein" panose="020B0604020202020204" charset="0"/>
      <p:regular r:id="rId31"/>
    </p:embeddedFont>
    <p:embeddedFont>
      <p:font typeface="Klein Bold" panose="020B0604020202020204" charset="0"/>
      <p:regular r:id="rId32"/>
    </p:embeddedFont>
    <p:embeddedFont>
      <p:font typeface="Segoe UI Emoji" panose="020B0502040204020203" pitchFamily="34" charset="0"/>
      <p:regular r:id="rId33"/>
    </p:embeddedFont>
    <p:embeddedFont>
      <p:font typeface="맑은 고딕" panose="020B0503020000020004" pitchFamily="34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4622" autoAdjust="0"/>
  </p:normalViewPr>
  <p:slideViewPr>
    <p:cSldViewPr>
      <p:cViewPr>
        <p:scale>
          <a:sx n="50" d="100"/>
          <a:sy n="50" d="100"/>
        </p:scale>
        <p:origin x="1301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C3C0FD-E6F4-8349-1DA9-569F7E113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93CC86-5998-E480-33E0-00A919E63C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55BBA-5584-467B-96D9-D91C688FA70B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E6067-D5B0-E1CD-3B53-AACF2F3D0D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542956-002A-D4C3-E170-589A936AFB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1BD4C-5F4B-47F6-8E8D-78976A096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3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안녕하세요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세종대학교 수학통계학과 유지아입니다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b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</a:b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이번 연구에서는 </a:t>
            </a:r>
            <a:r>
              <a:rPr lang="ko-KR" altLang="ko-KR" sz="1800" b="1" kern="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슬랙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변수를 적용한 소프트 마진</a:t>
            </a:r>
            <a:r>
              <a:rPr lang="en-US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SVM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을 기반으로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다중 클래스 분류 문제에서의 유연한 결정 경계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를 제안합니다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457200" latinLnBrk="1">
              <a:buNone/>
            </a:pP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시그마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정의를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알아봐도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플러스마이너스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3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시그마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바깥의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데이터들은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간주되는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것을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알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Iris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경우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z-score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3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σ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적용했을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때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기존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비율이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약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**0.7%**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매우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낮았습니다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이에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평가를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위하여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z-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스코어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조절하여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인위적으로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추가하였고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총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비율이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각각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**0.7%, 3.2%, 4.5%**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인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세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구성하였습니다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Segment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초기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상태에서부터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약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**7.6%**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포함하고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있었기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때문에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제거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실험을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위해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두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설정하였습니다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완화된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기준인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4.5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σ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일반적인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기준인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3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σ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적용하여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각각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해당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범위를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벗어나는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간주하고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제거하였습니다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buNone/>
            </a:pP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각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기준에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따라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추가하거나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제거하면서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모델의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변화를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측정하고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대한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민감도와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강건성을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평가했습니다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최적화 기법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(Optimization Algorithms)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M-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추정기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기반의 손실 함수를 적용한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SVM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최적화가 더 어려워지기 때문에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다음과 같은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최적화 알고리즘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적용하여 성능을 비교하였습니다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간단히 최적화 알고리즘을 소개하고 넘어가도록 하겠습니다</a:t>
            </a:r>
          </a:p>
          <a:p>
            <a:pPr marL="508000" latinLnBrk="1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None/>
              <a:tabLst>
                <a:tab pos="457200" algn="l"/>
              </a:tabLst>
            </a:pP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L-BFGS-B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준뉴턴법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기반 알고리즘으로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헤시안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행렬 없이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과거의 기울기 정보만을 저장해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근사값을 반복적으로 업데이트 하는 방식으로 최적화합니다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(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또한 변수별 경계 조건을 설정할 수 있어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SVM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파라미터 조정에 적합합니다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None/>
              <a:tabLst>
                <a:tab pos="457200" algn="l"/>
              </a:tabLst>
            </a:pP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PSO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입자들이 집단 지성을 활용해 해를 찾아가는 군집 기반 최적화 기법입니다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 (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빠른 수렴 속도와 단순한 구조가 장점입니다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.)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None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그리고 마지막으로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HS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인 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하모니서치</a:t>
            </a:r>
            <a:r>
              <a:rPr lang="ko-KR" altLang="ko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음악의 즉흥 연주에서 착안한 방식으로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기존 해 조합과 무작위 탐색을 조화롭게 수행하여 다양한 해 공간을 유연하게 탐색하는 데 효과적입니다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None/>
              <a:tabLst>
                <a:tab pos="457200" algn="l"/>
              </a:tabLst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이처럼 구조와 수렴 방식이 다른 세 가지 알고리즘을 동일 조건에서 비교하여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 SVM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다중분류 성능에 어떤 차이를 보이는지 분석하였습니다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자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분석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결과를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살펴보겠습니다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저희는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M-estimator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찾기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위해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Iris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Segment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기반으로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다양한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M-estimator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세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다중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(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OvO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OvR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Direct),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그리고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세가지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optimizer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조합에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대해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실험을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진행했습니다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아래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그래프는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Iris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데이터셋에서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OvO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사용한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그래프이고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x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축의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비율이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0.7% → 4.5%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증가할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때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y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축의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모델의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성능이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어떻게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변하는지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확인할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그래프는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왼쪽부터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L-BFGS-B, PSO, HS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순서로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구성되어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그래프에서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보이는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주요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특징은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다음과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같습니다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: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L2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추정기는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많아질수록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모든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옵티마이저에서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급격히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하락하며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매우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민감하다는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점을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보여줍니다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반면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Welsch,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Geman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-McClure, Cauchy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같은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손실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함수는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변화가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거의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없고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전반적으로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높은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성능을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안정적으로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유지합니다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이러한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경향은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OvR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Direct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그리고</a:t>
            </a:r>
            <a:r>
              <a:rPr lang="en-US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Segment </a:t>
            </a:r>
            <a:r>
              <a:rPr lang="ko-KR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데이터셋에서도</a:t>
            </a:r>
            <a:r>
              <a:rPr lang="ko-KR" altLang="ko-KR" sz="1800" b="1" dirty="0">
                <a:effectLst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유사하게</a:t>
            </a:r>
            <a:r>
              <a:rPr lang="ko-KR" altLang="ko-KR" sz="1800" b="1" dirty="0">
                <a:effectLst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반복되었습니다</a:t>
            </a:r>
            <a:r>
              <a:rPr lang="en-US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즉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취약하고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Cauchy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계열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추정기들은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측면에서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우수하다는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결론을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얻을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그리고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다음으로는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강건성을 한눈에 확인하기 위해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Accuracy Drop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각각 세가지 다중분류 방식에 대해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시각화했습니다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그래프는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Iris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Segment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데이터에서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이상치가 적은 경우와 많은 경우의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정확도 차이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바탕으로 정렬한 것입니다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위에 위치할수록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정확도 하락이 크고 이상치에 민감한 조합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아래로 갈수록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더 강건한 조합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의미합니다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음수인 경우는 오히려 성능이 향상된 경우입니다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전반적으로 </a:t>
            </a:r>
            <a:r>
              <a:rPr lang="en-US" altLang="ko-KR" sz="1800" b="1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L2 </a:t>
            </a:r>
            <a:r>
              <a:rPr lang="ko-KR" altLang="ko-KR" sz="1800" b="1" dirty="0" err="1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추정기</a:t>
            </a:r>
            <a:r>
              <a:rPr lang="ko-KR" altLang="ko-KR" sz="1800" b="1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 기반 조합들은 상단에 분포</a:t>
            </a:r>
            <a:r>
              <a:rPr lang="ko-KR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하고 있는 것을 확인할 수 있습니다</a:t>
            </a:r>
            <a: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br>
              <a:rPr lang="en-US" altLang="ko-KR" sz="1800" dirty="0">
                <a:effectLst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특히 이렇게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Iris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데이터에서 민감한 특성이 두드러졌습니다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반면 </a:t>
            </a:r>
            <a:r>
              <a:rPr lang="en-US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Cauchy, Welsch, </a:t>
            </a:r>
            <a:r>
              <a:rPr lang="en-US" altLang="ko-KR" sz="12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Geman</a:t>
            </a:r>
            <a:r>
              <a:rPr lang="en-US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-McClure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세 방식 모두에서</a:t>
            </a:r>
            <a:b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낮은</a:t>
            </a:r>
            <a:r>
              <a:rPr lang="en-US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Accuracy Drop</a:t>
            </a:r>
            <a:r>
              <a:rPr lang="ko-KR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일관된 성능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보이며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b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2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이상치에 가장 강건한 손실 함수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임을 확인할 수 있었습니다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733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342900" lvl="0" indent="-342900" latinLnBrk="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SVM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은 적은 데이터로도 높은 정확도를 보이고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고차원에서의 일반화 성능이 뛰어난 분류기입니다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b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</a:b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하지만 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이상치와 노이즈에 취약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하다는 한계가 있으며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이를 보완하기 위해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M-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추정 기반 손실 함수와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 PSO, ACO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등의 다양한 최적화 기법이 제안되어 왔습니다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본 연구는 이러한 선행 연구들을 바탕으로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M-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추정 손실 함수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다중 클래스 분류 전략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그리고 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세 가지 최적화 기법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을 결합해</a:t>
            </a:r>
            <a:b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</a:b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SVM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의 </a:t>
            </a: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분류 성능과 이상치에 대한 강건성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을 폭넓게 비교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·</a:t>
            </a:r>
            <a:r>
              <a:rPr lang="ko-KR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분석하였습니다</a:t>
            </a:r>
            <a:r>
              <a:rPr lang="en-US" altLang="ko-KR" sz="1800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marR="457200" latinLnBrk="0">
              <a:buNone/>
            </a:pPr>
            <a:r>
              <a:rPr lang="en-US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marR="457200" lvl="0" indent="-342900" latinLnBrk="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지금부터 그 주요 연구 내용을 말씀드리겠습니다</a:t>
            </a:r>
            <a:r>
              <a:rPr lang="en-US" altLang="ko-KR" sz="1800" b="1" kern="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다음은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결론입니다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저희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연구의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핵심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목표는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M-estimator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제안하고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검증하는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것이었습니다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위해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다양한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M-estimator,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다중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전략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그리고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optimizer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(Iris, Segment)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적용하여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실험적으로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비교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분석하였고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다음과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같은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결과을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도출할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✅ M-estimator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추천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M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추정기에서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매우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취약하며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특히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Iris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Direct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하락이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두드러졌습니다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•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반면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Cauchy, Welsch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모두에서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유력한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대안입니다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✅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다중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선택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다중분류전략의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세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중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OvO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(One-vs-One)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가장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안정적이었고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Direct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가장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민감했습니다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✅ Optimizer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선택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옵티마이저에서는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L-BFGS-B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PSO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대부분의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실험에서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안정적이고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높은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보였으며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특히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Cauchy, Fair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조합에서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성능이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뛰어났습니다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✅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요약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“L2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대체할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M-estimator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로는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Cauchy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Welsch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가장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우수합니다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또한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 err="1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OvO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방식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그리고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L-BFGS-B, PSO optimizer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조합이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가장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일관적이고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신뢰도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높은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성능을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보여주었습니다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✅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향후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연구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방향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본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연구는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일부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데이터셋과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제한된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옵티마이저를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기반으로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진행되었지만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향후에는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다양한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데이터와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최적화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기법을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적용하여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평가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범위를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확장할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예정입니다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또한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비율을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점진적으로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증가시키는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실험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설계를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도입해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정확도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변화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곡선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(Robustness Curve)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분석하고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시각화함으로써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M-estimator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기반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손실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함수의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강건성을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보다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명확히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입증할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계획입니다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 발표를 마치겠습니다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다중 클래스 분류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(Multi-class Classification)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데이터가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 이상의 클래스 중 하나에 속하는 문제를 의미합니다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이진 분류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(binary classification)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 달리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클래스 간의 경계를 더 세밀하게 나누어야 하므로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더 복잡한 구조와 설계가 필요합니다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해결하기 위한 대표적인 다중분류 방식은 다음 세 가지입니다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One-vs-One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방식은 각 클래스 쌍마다 이진 분류기를 학습시키는 방식으로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총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n(n</a:t>
            </a:r>
            <a:r>
              <a:rPr lang="en-US" altLang="ko-KR" sz="1800" b="1" kern="100" dirty="0">
                <a:effectLst/>
                <a:latin typeface="Cambria Math" panose="02040503050406030204" pitchFamily="18" charset="0"/>
                <a:ea typeface="맑은 고딕" panose="020B0503020000020004" pitchFamily="34" charset="-127"/>
                <a:cs typeface="Cambria Math" panose="02040503050406030204" pitchFamily="18" charset="0"/>
              </a:rPr>
              <a:t>−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1)/2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분류기가 필요합니다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분류기는 클래스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와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j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구분하며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최종 예측은 다수결 투표 방식으로 결정됩니다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반면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One-vs-Rest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방식은 각 클래스를 나머지 전체와 비교하여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이진 분류기를 학습하며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각 분류기는 해당 클래스에 속할 점수를 반환합니다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가장 높은 점수를 가지는 클래스가 최종 예측 결과로 선택됩니다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Direct method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하나의 모델이 모든 클래스를 동시에 분류하는 방식으로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예측 확률이 가장 높은 클래스가 최종 결과로 선택됩니다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연구의 핵심은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M-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추정기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기반 손실 함수를 다중 클래스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SVM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구조에 적용한 것입니다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b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그래프에서 가운데 선은 결정 경계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양쪽 점선은 마진 경계를 나타냅니다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마진에 닿은 점들은 서포트 벡터이고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b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마진을 넘은 샘플들은 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슬랙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변수 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ξ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통해 어느 정도까지는 허용됩니다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하지만 기존의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L2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손실 함수는 오차가 클수록 손실이 제곱 비율로 증가해 이상치에 민감하고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경계를 불안정하게 만듭니다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이를 해결하기 위해 본 연구는 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슬랙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변수에 적용되는 손실 함수를</a:t>
            </a:r>
            <a:b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이와 같은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M-</a:t>
            </a:r>
            <a:r>
              <a:rPr lang="ko-KR" altLang="ko-KR" sz="1800" b="1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추정기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함수로 대체했습니다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함수들은 작은 오차에는 민감하게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큰 오차에는 완만하게 반응하여 이상치의 영향을 줄이고 결정 경계를 안정적이고 강건하게 유지합니다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M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추정기의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</a:t>
            </a:r>
            <a:r>
              <a:rPr lang="en-US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LosS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와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influence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함수의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수식은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다음과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같이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정의합니다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M-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추정기의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손실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함수는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슬랙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변수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즉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마진을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침범한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정도를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 err="1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입력받아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손실을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계산합니다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이때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도함수인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 influence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함수는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각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샘플의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중요도를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반영하여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,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반영되고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의미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샘플은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더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크게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반영되도록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합니다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b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</a:b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통해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노이즈나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이상치에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강건한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결정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경계를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학습할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수</a:t>
            </a: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Segoe UI Emoji" panose="020B0502040204020203" pitchFamily="34" charset="0"/>
                <a:cs typeface="Segoe UI Emoji" panose="020B0502040204020203" pitchFamily="34" charset="0"/>
              </a:rPr>
              <a:t> </a:t>
            </a:r>
            <a:r>
              <a:rPr lang="ko-KR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있습니다</a:t>
            </a:r>
            <a:r>
              <a:rPr lang="en-US" altLang="ko-KR" sz="1800" b="1" kern="100" dirty="0">
                <a:effectLst/>
                <a:latin typeface="Segoe UI Emoji" panose="020B0502040204020203" pitchFamily="34" charset="0"/>
                <a:ea typeface="맑은 고딕" panose="020B0503020000020004" pitchFamily="34" charset="-127"/>
                <a:cs typeface="Segoe UI Emoji" panose="020B0502040204020203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508000" latinLnBrk="1">
              <a:buNone/>
            </a:pPr>
            <a:r>
              <a:rPr lang="ko-KR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네 그러면 이제 저희의 실험 설계 과정을 소개하겠습니다</a:t>
            </a: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buNone/>
            </a:pPr>
            <a:r>
              <a:rPr lang="en-US" altLang="ko-KR" sz="1800" b="1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508000" latinLnBrk="1">
              <a:spcAft>
                <a:spcPts val="800"/>
              </a:spcAft>
              <a:buNone/>
            </a:pP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본 연구에서는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공개 데이터셋을 사용하여 다중 클래스 분류 실험을 진행했습니다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Iris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데이터셋</a:t>
            </a:r>
            <a:b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  4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특성으로 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(sepal length, sepal width, petal length, petal width) </a:t>
            </a:r>
            <a:b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 3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꽃 품종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b="1" kern="10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Setosa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Versicolor, Virginica)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분류하는 고전적인 </a:t>
            </a:r>
            <a:r>
              <a:rPr lang="ko-KR" altLang="ko-KR" sz="1800" b="1" kern="10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데이터셋입니다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Segment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데이터셋</a:t>
            </a:r>
            <a:endParaRPr lang="ko-KR" altLang="ko-KR" sz="1800" kern="10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spcAft>
                <a:spcPts val="800"/>
              </a:spcAft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인공 이미지의 픽셀 조각을 평균 밝기와 </a:t>
            </a:r>
            <a:r>
              <a:rPr lang="ko-KR" altLang="ko-KR" sz="1800" b="1" kern="10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색상값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등을 기준으로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7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객체 클래스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800" b="1" kern="10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brickface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grass, path, sky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등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로 분류하는 데이터 셋입니다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저희는 이상치를 추가하거나 제거하여 강건성을 테스트하였습니다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지금부터 그 기준이 되는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z-score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 대해 잠깐 집고 넘어가도록 하겠습니다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457200" latinLnBrk="1">
              <a:buNone/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Z-score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는 각 데이터가 평균에서 몇 표준편차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(σ)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만큼 떨어져 있는지를 나타내는 지표로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이상치 탐지에 자주 활용됩니다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해당 그래프는 평균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0,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표준편차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인 정규분포에서 생성된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1000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개의 샘플이 </a:t>
            </a: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z-score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상에서 어떻게 분포하는지를 시각화한 것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X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축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z-score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표준편차 단위 거리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),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Y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축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해당 구간에 속한 데이터의 빈도를 의미합니다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그리고 이 붉은 영역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±3σ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초과하는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이상치 구간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을 나타내는데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457200" latinLnBrk="1">
              <a:spcAft>
                <a:spcPts val="800"/>
              </a:spcAf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이 시각화를 통해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±3σ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바깥의 값이 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얼마나 드물고 극단적인지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직관적으로 확인할 수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따라서 보통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시그마를 기준으로 이상치를 정의하고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필요에 따라 커트라인을 조정합니다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svg"/><Relationship Id="rId7" Type="http://schemas.openxmlformats.org/officeDocument/2006/relationships/image" Target="../media/image66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ml.org/d/312" TargetMode="External"/><Relationship Id="rId4" Type="http://schemas.openxmlformats.org/officeDocument/2006/relationships/hyperlink" Target="https://scikit-learn.org/stable/datasets/toy_dataset.html#iris-plants-datas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3670231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25767" y="332008"/>
            <a:ext cx="3862833" cy="40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rPr>
              <a:t>2025_KIIS 춘계학술대회</a:t>
            </a:r>
          </a:p>
        </p:txBody>
      </p:sp>
      <p:sp>
        <p:nvSpPr>
          <p:cNvPr id="4" name="Freeform 4"/>
          <p:cNvSpPr/>
          <p:nvPr/>
        </p:nvSpPr>
        <p:spPr>
          <a:xfrm>
            <a:off x="-3407200" y="45090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7078" y="-3415591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551340" y="4269333"/>
            <a:ext cx="12042871" cy="1540140"/>
            <a:chOff x="0" y="0"/>
            <a:chExt cx="16057161" cy="205351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6057161" cy="117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88"/>
                </a:lnSpc>
              </a:pPr>
              <a:endParaRPr/>
            </a:p>
            <a:p>
              <a:pPr algn="r">
                <a:lnSpc>
                  <a:spcPts val="3488"/>
                </a:lnSpc>
              </a:pPr>
              <a:r>
                <a:rPr lang="en-US" sz="2906">
                  <a:solidFill>
                    <a:srgbClr val="060606"/>
                  </a:solidFill>
                  <a:latin typeface="Klein"/>
                  <a:ea typeface="Klein"/>
                  <a:cs typeface="Klein"/>
                  <a:sym typeface="Klein"/>
                </a:rPr>
                <a:t>다중 클래스 분류를 위한 강건한 소프트 마진 서포트 벡터 머신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05038"/>
              <a:ext cx="15580175" cy="64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5795" y="2628912"/>
            <a:ext cx="16318417" cy="3180561"/>
            <a:chOff x="0" y="0"/>
            <a:chExt cx="21757889" cy="42407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21757889" cy="3308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8"/>
                </a:lnSpc>
              </a:pPr>
              <a:r>
                <a:rPr lang="en-US" sz="5198" b="1">
                  <a:solidFill>
                    <a:srgbClr val="153969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Robust Soft Margin Support Vector Machine </a:t>
              </a:r>
            </a:p>
            <a:p>
              <a:pPr algn="r">
                <a:lnSpc>
                  <a:spcPts val="6238"/>
                </a:lnSpc>
              </a:pPr>
              <a:r>
                <a:rPr lang="en-US" sz="5198" b="1">
                  <a:solidFill>
                    <a:srgbClr val="153969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for Multi-Class Classification</a:t>
              </a:r>
            </a:p>
            <a:p>
              <a:pPr algn="r">
                <a:lnSpc>
                  <a:spcPts val="6838"/>
                </a:lnSpc>
              </a:pPr>
              <a:endParaRPr lang="en-US" sz="5198" b="1">
                <a:solidFill>
                  <a:srgbClr val="153969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  <a:p>
              <a:pPr algn="r">
                <a:lnSpc>
                  <a:spcPts val="209"/>
                </a:lnSpc>
              </a:pPr>
              <a:endParaRPr lang="en-US" sz="5198" b="1">
                <a:solidFill>
                  <a:srgbClr val="153969"/>
                </a:solidFill>
                <a:latin typeface="Klein Bold"/>
                <a:ea typeface="Klein Bold"/>
                <a:cs typeface="Klein Bold"/>
                <a:sym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545635"/>
              <a:ext cx="21111559" cy="695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2206" y="8849331"/>
            <a:ext cx="9122006" cy="2875339"/>
            <a:chOff x="0" y="0"/>
            <a:chExt cx="12162674" cy="383378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12162674" cy="2889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18"/>
                </a:lnSpc>
              </a:pPr>
              <a:r>
                <a:rPr lang="en-US" sz="2598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유지아, 김민경, 윤진희</a:t>
              </a:r>
            </a:p>
            <a:p>
              <a:pPr algn="r">
                <a:lnSpc>
                  <a:spcPts val="3118"/>
                </a:lnSpc>
              </a:pPr>
              <a:r>
                <a:rPr lang="en-US" sz="2598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Jia Yoo, Min Gyeong Kim, Jin Hee Yoon</a:t>
              </a:r>
            </a:p>
            <a:p>
              <a:pPr algn="r">
                <a:lnSpc>
                  <a:spcPts val="2398"/>
                </a:lnSpc>
              </a:pPr>
              <a:r>
                <a:rPr lang="en-US" sz="1998">
                  <a:solidFill>
                    <a:srgbClr val="2A2E3A"/>
                  </a:solidFill>
                  <a:latin typeface="Klein"/>
                  <a:ea typeface="Klein"/>
                  <a:cs typeface="Klein"/>
                  <a:sym typeface="Klein"/>
                </a:rPr>
                <a:t>Department of Mathematical Statistics, Sejong University, South Korea</a:t>
              </a:r>
            </a:p>
            <a:p>
              <a:pPr algn="r">
                <a:lnSpc>
                  <a:spcPts val="3118"/>
                </a:lnSpc>
              </a:pPr>
              <a:endParaRPr lang="en-US" sz="1998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endParaRPr>
            </a:p>
            <a:p>
              <a:pPr algn="r">
                <a:lnSpc>
                  <a:spcPts val="3118"/>
                </a:lnSpc>
              </a:pPr>
              <a:endParaRPr lang="en-US" sz="1998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endParaRPr>
            </a:p>
            <a:p>
              <a:pPr algn="r">
                <a:lnSpc>
                  <a:spcPts val="2398"/>
                </a:lnSpc>
              </a:pPr>
              <a:endParaRPr lang="en-US" sz="1998">
                <a:solidFill>
                  <a:srgbClr val="2A2E3A"/>
                </a:solidFill>
                <a:latin typeface="Klein"/>
                <a:ea typeface="Klein"/>
                <a:cs typeface="Klein"/>
                <a:sym typeface="Klein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126183"/>
              <a:ext cx="11801375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233751" y="5517661"/>
            <a:ext cx="4360460" cy="4360183"/>
          </a:xfrm>
          <a:custGeom>
            <a:avLst/>
            <a:gdLst/>
            <a:ahLst/>
            <a:cxnLst/>
            <a:rect l="l" t="t" r="r" b="b"/>
            <a:pathLst>
              <a:path w="4360460" h="4360183">
                <a:moveTo>
                  <a:pt x="0" y="0"/>
                </a:moveTo>
                <a:lnTo>
                  <a:pt x="4360460" y="0"/>
                </a:lnTo>
                <a:lnTo>
                  <a:pt x="4360460" y="4360183"/>
                </a:lnTo>
                <a:lnTo>
                  <a:pt x="0" y="4360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625199" y="737743"/>
            <a:ext cx="1634101" cy="626052"/>
          </a:xfrm>
          <a:custGeom>
            <a:avLst/>
            <a:gdLst/>
            <a:ahLst/>
            <a:cxnLst/>
            <a:rect l="l" t="t" r="r" b="b"/>
            <a:pathLst>
              <a:path w="1634101" h="626052">
                <a:moveTo>
                  <a:pt x="0" y="0"/>
                </a:moveTo>
                <a:lnTo>
                  <a:pt x="1634101" y="0"/>
                </a:lnTo>
                <a:lnTo>
                  <a:pt x="1634101" y="626051"/>
                </a:lnTo>
                <a:lnTo>
                  <a:pt x="0" y="626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23177" y="9651164"/>
            <a:ext cx="7629612" cy="40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>
                <a:solidFill>
                  <a:srgbClr val="C0CFE1"/>
                </a:solidFill>
                <a:latin typeface="Helios"/>
                <a:ea typeface="Helios"/>
                <a:cs typeface="Helios"/>
                <a:sym typeface="Helios"/>
              </a:rPr>
              <a:t>2025_KIIS 춘계학술대회 - 2025.04.25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34433"/>
            <a:chOff x="0" y="0"/>
            <a:chExt cx="4816593" cy="9835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3554"/>
            </a:xfrm>
            <a:custGeom>
              <a:avLst/>
              <a:gdLst/>
              <a:ahLst/>
              <a:cxnLst/>
              <a:rect l="l" t="t" r="r" b="b"/>
              <a:pathLst>
                <a:path w="4816592" h="983554">
                  <a:moveTo>
                    <a:pt x="0" y="0"/>
                  </a:moveTo>
                  <a:lnTo>
                    <a:pt x="4816592" y="0"/>
                  </a:lnTo>
                  <a:lnTo>
                    <a:pt x="4816592" y="983554"/>
                  </a:lnTo>
                  <a:lnTo>
                    <a:pt x="0" y="98355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21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69130" y="4317426"/>
            <a:ext cx="5744934" cy="250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Iris Dataset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Z-score threshold: ±3σ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Initial outlier rate: 0.7% (very low)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Action: Manually added synthetic outliers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Target rates: 0.7%, 3.2%, 4.5%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34597" y="7161042"/>
            <a:ext cx="5779467" cy="292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53969"/>
                </a:solidFill>
                <a:latin typeface="Helios Bold"/>
                <a:ea typeface="Helios Bold"/>
                <a:cs typeface="Helios Bold"/>
                <a:sym typeface="Helios Bold"/>
              </a:rPr>
              <a:t>Segment Dataset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Z-score threshold: ±3σ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Initial outlier rate: 7.6% (naturally high)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Action: Created two filtered versions: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Loosened threshold (±4.5σ),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Strict removal (±3σ)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38541" y="5483930"/>
            <a:ext cx="10601341" cy="2684764"/>
            <a:chOff x="0" y="0"/>
            <a:chExt cx="14135121" cy="3579685"/>
          </a:xfrm>
        </p:grpSpPr>
        <p:sp>
          <p:nvSpPr>
            <p:cNvPr id="11" name="Freeform 11"/>
            <p:cNvSpPr/>
            <p:nvPr/>
          </p:nvSpPr>
          <p:spPr>
            <a:xfrm>
              <a:off x="0" y="59011"/>
              <a:ext cx="14135121" cy="3520675"/>
            </a:xfrm>
            <a:custGeom>
              <a:avLst/>
              <a:gdLst/>
              <a:ahLst/>
              <a:cxnLst/>
              <a:rect l="l" t="t" r="r" b="b"/>
              <a:pathLst>
                <a:path w="14135121" h="3520675">
                  <a:moveTo>
                    <a:pt x="0" y="0"/>
                  </a:moveTo>
                  <a:lnTo>
                    <a:pt x="14135121" y="0"/>
                  </a:lnTo>
                  <a:lnTo>
                    <a:pt x="14135121" y="3520674"/>
                  </a:lnTo>
                  <a:lnTo>
                    <a:pt x="0" y="3520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37" t="-27387" r="-8509" b="-3340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70818"/>
              <a:ext cx="748853" cy="499593"/>
            </a:xfrm>
            <a:custGeom>
              <a:avLst/>
              <a:gdLst/>
              <a:ahLst/>
              <a:cxnLst/>
              <a:rect l="l" t="t" r="r" b="b"/>
              <a:pathLst>
                <a:path w="748853" h="499593">
                  <a:moveTo>
                    <a:pt x="0" y="0"/>
                  </a:moveTo>
                  <a:lnTo>
                    <a:pt x="748853" y="0"/>
                  </a:lnTo>
                  <a:lnTo>
                    <a:pt x="748853" y="499593"/>
                  </a:lnTo>
                  <a:lnTo>
                    <a:pt x="0" y="499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0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 rot="-5246472">
              <a:off x="4865020" y="135409"/>
              <a:ext cx="748853" cy="499593"/>
            </a:xfrm>
            <a:custGeom>
              <a:avLst/>
              <a:gdLst/>
              <a:ahLst/>
              <a:cxnLst/>
              <a:rect l="l" t="t" r="r" b="b"/>
              <a:pathLst>
                <a:path w="748853" h="499593">
                  <a:moveTo>
                    <a:pt x="0" y="0"/>
                  </a:moveTo>
                  <a:lnTo>
                    <a:pt x="748853" y="0"/>
                  </a:lnTo>
                  <a:lnTo>
                    <a:pt x="748853" y="499593"/>
                  </a:lnTo>
                  <a:lnTo>
                    <a:pt x="0" y="499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0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 rot="-5246472">
              <a:off x="9621195" y="194420"/>
              <a:ext cx="748853" cy="499593"/>
            </a:xfrm>
            <a:custGeom>
              <a:avLst/>
              <a:gdLst/>
              <a:ahLst/>
              <a:cxnLst/>
              <a:rect l="l" t="t" r="r" b="b"/>
              <a:pathLst>
                <a:path w="748853" h="499593">
                  <a:moveTo>
                    <a:pt x="0" y="0"/>
                  </a:moveTo>
                  <a:lnTo>
                    <a:pt x="748853" y="0"/>
                  </a:lnTo>
                  <a:lnTo>
                    <a:pt x="748853" y="499592"/>
                  </a:lnTo>
                  <a:lnTo>
                    <a:pt x="0" y="499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40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48988" y="4685665"/>
            <a:ext cx="7380447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[Outlier Definition Based on Statistical Thresholds]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10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D80FD65F-C623-8204-D3E7-1EFFE0DDE7CD}"/>
              </a:ext>
            </a:extLst>
          </p:cNvPr>
          <p:cNvGrpSpPr/>
          <p:nvPr/>
        </p:nvGrpSpPr>
        <p:grpSpPr>
          <a:xfrm>
            <a:off x="1413958" y="885896"/>
            <a:ext cx="15460080" cy="2184171"/>
            <a:chOff x="0" y="-66675"/>
            <a:chExt cx="18655286" cy="2912229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5034F74B-AB99-8921-759C-3E7447BF52DF}"/>
                </a:ext>
              </a:extLst>
            </p:cNvPr>
            <p:cNvSpPr txBox="1"/>
            <p:nvPr/>
          </p:nvSpPr>
          <p:spPr>
            <a:xfrm>
              <a:off x="0" y="-66675"/>
              <a:ext cx="18655286" cy="132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0"/>
                </a:lnSpc>
              </a:pPr>
              <a:r>
                <a:rPr lang="en-US" sz="62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Benchmark Datasets </a:t>
              </a:r>
              <a:r>
                <a:rPr lang="en-US" sz="6200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for Evaluation</a:t>
              </a: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353B0F33-C4C5-7008-E497-F7B4F1A63F07}"/>
                </a:ext>
              </a:extLst>
            </p:cNvPr>
            <p:cNvSpPr txBox="1"/>
            <p:nvPr/>
          </p:nvSpPr>
          <p:spPr>
            <a:xfrm>
              <a:off x="0" y="1647731"/>
              <a:ext cx="18655286" cy="1197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Iris and Segment represent distinct classification challenges. </a:t>
              </a:r>
            </a:p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ore datasets will be added for extended evaluation.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696" y="3393889"/>
            <a:ext cx="6796991" cy="4061198"/>
            <a:chOff x="0" y="0"/>
            <a:chExt cx="9062655" cy="54149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9062655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Optimization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Algorithms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08729"/>
              <a:ext cx="8032490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 b</a:t>
              </a:r>
              <a:r>
                <a:rPr lang="en-US" sz="31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rief overview of the optimization techniques used in this study.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16334" y="1624965"/>
            <a:ext cx="8688961" cy="69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L-BFGS-B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Quasi-Newton method using gradient history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Efficient with box constraints for parameter bounds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153969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153969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PSO (Particle Swarm Optimization)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Population-based metaheuristic inspired by swarm behavior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Balances personal best and global best to find optimal solutions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153969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153969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HS (Harmony Search)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Inspired by musical improvisation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53969"/>
                </a:solidFill>
                <a:latin typeface="Helios"/>
                <a:ea typeface="Helios"/>
                <a:cs typeface="Helios"/>
                <a:sym typeface="Helios"/>
              </a:rPr>
              <a:t>Combines memory-based and random search strategies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534117"/>
            <a:ext cx="16210608" cy="5349501"/>
          </a:xfrm>
          <a:custGeom>
            <a:avLst/>
            <a:gdLst/>
            <a:ahLst/>
            <a:cxnLst/>
            <a:rect l="l" t="t" r="r" b="b"/>
            <a:pathLst>
              <a:path w="16210608" h="5349501">
                <a:moveTo>
                  <a:pt x="0" y="0"/>
                </a:moveTo>
                <a:lnTo>
                  <a:pt x="16210608" y="0"/>
                </a:lnTo>
                <a:lnTo>
                  <a:pt x="16210608" y="5349501"/>
                </a:lnTo>
                <a:lnTo>
                  <a:pt x="0" y="5349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436779" y="416454"/>
            <a:ext cx="13414442" cy="3262090"/>
            <a:chOff x="0" y="-76200"/>
            <a:chExt cx="17885923" cy="4349453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7885923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8"/>
                <p:cNvSpPr txBox="1"/>
                <p:nvPr/>
              </p:nvSpPr>
              <p:spPr>
                <a:xfrm>
                  <a:off x="0" y="1816000"/>
                  <a:ext cx="17885923" cy="245725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b="1" dirty="0">
                      <a:solidFill>
                        <a:srgbClr val="153969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 I</a:t>
                  </a:r>
                  <a:r>
                    <a:rPr lang="en-US" sz="2799" b="1" u="none" dirty="0">
                      <a:solidFill>
                        <a:srgbClr val="153969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ris + </a:t>
                  </a:r>
                  <a:r>
                    <a:rPr lang="en-US" sz="2799" b="1" u="none" dirty="0" err="1">
                      <a:solidFill>
                        <a:srgbClr val="153969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OvO</a:t>
                  </a:r>
                  <a:endParaRPr lang="en-US" sz="2799" b="1" u="none" dirty="0">
                    <a:solidFill>
                      <a:srgbClr val="153969"/>
                    </a:solidFill>
                    <a:latin typeface="Helios Bold"/>
                    <a:ea typeface="Helios Bold"/>
                    <a:cs typeface="Helios Bold"/>
                    <a:sym typeface="Helios Bold"/>
                  </a:endParaRP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600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</a:t>
                  </a: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estimator shows the largest accuracy drop with increasing outlier ratio, indicating high sensitivity. In contrast, Cauchy, Welsch, and </a:t>
                  </a:r>
                  <a:r>
                    <a:rPr lang="en-US" sz="2599" u="none" dirty="0" err="1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Geman</a:t>
                  </a: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-McClure maintain consistent accuracy, demonstrating strong robustness.</a:t>
                  </a:r>
                </a:p>
              </p:txBody>
            </p:sp>
          </mc:Choice>
          <mc:Fallback>
            <p:sp>
              <p:nvSpPr>
                <p:cNvPr id="8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7885923" cy="2457253"/>
                </a:xfrm>
                <a:prstGeom prst="rect">
                  <a:avLst/>
                </a:prstGeom>
                <a:blipFill>
                  <a:blip r:embed="rId4"/>
                  <a:stretch>
                    <a:fillRect t="-4305" r="-727" b="-102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9"/>
          <p:cNvSpPr txBox="1"/>
          <p:nvPr/>
        </p:nvSpPr>
        <p:spPr>
          <a:xfrm rot="3484320">
            <a:off x="5157433" y="7901019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780304" y="7683677"/>
            <a:ext cx="13991465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 rot="3484320">
            <a:off x="10589927" y="7901019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 rot="3484320">
            <a:off x="16023968" y="7901019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9580" y="4519267"/>
            <a:ext cx="16528841" cy="5454517"/>
          </a:xfrm>
          <a:custGeom>
            <a:avLst/>
            <a:gdLst/>
            <a:ahLst/>
            <a:cxnLst/>
            <a:rect l="l" t="t" r="r" b="b"/>
            <a:pathLst>
              <a:path w="16528841" h="5454517">
                <a:moveTo>
                  <a:pt x="0" y="0"/>
                </a:moveTo>
                <a:lnTo>
                  <a:pt x="16528840" y="0"/>
                </a:lnTo>
                <a:lnTo>
                  <a:pt x="16528840" y="5454518"/>
                </a:lnTo>
                <a:lnTo>
                  <a:pt x="0" y="545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148268" y="490008"/>
            <a:ext cx="13991465" cy="3667526"/>
            <a:chOff x="0" y="0"/>
            <a:chExt cx="18655286" cy="48900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8"/>
                <p:cNvSpPr txBox="1"/>
                <p:nvPr/>
              </p:nvSpPr>
              <p:spPr>
                <a:xfrm>
                  <a:off x="0" y="1816000"/>
                  <a:ext cx="18655286" cy="30740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b="1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I</a:t>
                  </a:r>
                  <a:r>
                    <a:rPr lang="en-US" sz="2799" b="1" u="none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ris + </a:t>
                  </a:r>
                  <a:r>
                    <a:rPr lang="en-US" sz="2799" b="1" u="none" dirty="0" err="1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OvR</a:t>
                  </a:r>
                  <a:endParaRPr lang="en-US" sz="2799" b="1" u="none" dirty="0">
                    <a:solidFill>
                      <a:srgbClr val="2A2E3A"/>
                    </a:solidFill>
                    <a:latin typeface="Helios Bold"/>
                    <a:ea typeface="Helios Bold"/>
                    <a:cs typeface="Helios Bold"/>
                    <a:sym typeface="Helios Bold"/>
                  </a:endParaRP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estimator shows the steepest accuracy drop across all optimizers, highlighting its high sensitivity to outliers. In contrast, estimators like Cauchy maintain relatively stable accuracy, indicating stronger robustness.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endParaRPr lang="en-US" sz="2599" u="none" dirty="0">
                    <a:solidFill>
                      <a:srgbClr val="2A2E3A"/>
                    </a:solidFill>
                    <a:latin typeface="Helios"/>
                    <a:ea typeface="Helios"/>
                    <a:cs typeface="Helios"/>
                    <a:sym typeface="Helios"/>
                  </a:endParaRPr>
                </a:p>
              </p:txBody>
            </p:sp>
          </mc:Choice>
          <mc:Fallback>
            <p:sp>
              <p:nvSpPr>
                <p:cNvPr id="8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3074035"/>
                </a:xfrm>
                <a:prstGeom prst="rect">
                  <a:avLst/>
                </a:prstGeom>
                <a:blipFill>
                  <a:blip r:embed="rId4"/>
                  <a:stretch>
                    <a:fillRect t="-3439" r="-1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9"/>
          <p:cNvSpPr txBox="1"/>
          <p:nvPr/>
        </p:nvSpPr>
        <p:spPr>
          <a:xfrm rot="3484320">
            <a:off x="5204921" y="796769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 rot="3484320">
            <a:off x="10691110" y="796769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1" name="TextBox 11"/>
          <p:cNvSpPr txBox="1"/>
          <p:nvPr/>
        </p:nvSpPr>
        <p:spPr>
          <a:xfrm rot="3484320">
            <a:off x="16172777" y="796769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9268" y="4529320"/>
            <a:ext cx="16369463" cy="5401923"/>
          </a:xfrm>
          <a:custGeom>
            <a:avLst/>
            <a:gdLst/>
            <a:ahLst/>
            <a:cxnLst/>
            <a:rect l="l" t="t" r="r" b="b"/>
            <a:pathLst>
              <a:path w="16369463" h="5401923">
                <a:moveTo>
                  <a:pt x="0" y="0"/>
                </a:moveTo>
                <a:lnTo>
                  <a:pt x="16369464" y="0"/>
                </a:lnTo>
                <a:lnTo>
                  <a:pt x="16369464" y="5401923"/>
                </a:lnTo>
                <a:lnTo>
                  <a:pt x="0" y="5401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148268" y="553720"/>
            <a:ext cx="13991465" cy="3210326"/>
            <a:chOff x="0" y="0"/>
            <a:chExt cx="18655286" cy="4280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8"/>
                <p:cNvSpPr txBox="1"/>
                <p:nvPr/>
              </p:nvSpPr>
              <p:spPr>
                <a:xfrm>
                  <a:off x="0" y="1816000"/>
                  <a:ext cx="18655286" cy="24644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b="1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I</a:t>
                  </a:r>
                  <a:r>
                    <a:rPr lang="en-US" sz="2799" b="1" u="none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ris + Direct</a:t>
                  </a:r>
                </a:p>
                <a:p>
                  <a:pPr lvl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i="1"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  <a:sym typeface="Helios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2600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</a:t>
                  </a: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and Fair estimators show dramatic accuracy drops under increasing outlier ratios.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In contrast, estimators like Cauchy and German-McClure maintain higher accuracy and stability, highlighting their robustness.</a:t>
                  </a:r>
                </a:p>
              </p:txBody>
            </p:sp>
          </mc:Choice>
          <mc:Fallback>
            <p:sp>
              <p:nvSpPr>
                <p:cNvPr id="8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2464435"/>
                </a:xfrm>
                <a:prstGeom prst="rect">
                  <a:avLst/>
                </a:prstGeom>
                <a:blipFill>
                  <a:blip r:embed="rId4"/>
                  <a:stretch>
                    <a:fillRect t="-4290" b="-9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9"/>
          <p:cNvSpPr txBox="1"/>
          <p:nvPr/>
        </p:nvSpPr>
        <p:spPr>
          <a:xfrm rot="3484320">
            <a:off x="5209142" y="796769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 rot="3484320">
            <a:off x="10663248" y="7715125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1" name="TextBox 11"/>
          <p:cNvSpPr txBox="1"/>
          <p:nvPr/>
        </p:nvSpPr>
        <p:spPr>
          <a:xfrm rot="3484320">
            <a:off x="16116339" y="716388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48268" y="782320"/>
            <a:ext cx="13991465" cy="2753126"/>
            <a:chOff x="0" y="0"/>
            <a:chExt cx="18655286" cy="3670835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7"/>
                <p:cNvSpPr txBox="1"/>
                <p:nvPr/>
              </p:nvSpPr>
              <p:spPr>
                <a:xfrm>
                  <a:off x="0" y="1816000"/>
                  <a:ext cx="18655286" cy="18548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b="1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 S</a:t>
                  </a:r>
                  <a:r>
                    <a:rPr lang="en-US" sz="2799" b="1" u="none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egment + </a:t>
                  </a:r>
                  <a:r>
                    <a:rPr lang="en-US" sz="2799" b="1" u="none" dirty="0" err="1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OvO</a:t>
                  </a:r>
                  <a:endParaRPr lang="en-US" sz="2799" b="1" u="none" dirty="0">
                    <a:solidFill>
                      <a:srgbClr val="2A2E3A"/>
                    </a:solidFill>
                    <a:latin typeface="Helios Bold"/>
                    <a:ea typeface="Helios Bold"/>
                    <a:cs typeface="Helios Bold"/>
                    <a:sym typeface="Helios Bold"/>
                  </a:endParaRP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estimator presents a noticeable accuracy drop and inconsistency in performance.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, Cauchy and Welsch show low sensitivity and high average accuracy.</a:t>
                  </a:r>
                </a:p>
              </p:txBody>
            </p:sp>
          </mc:Choice>
          <mc:Fallback>
            <p:sp>
              <p:nvSpPr>
                <p:cNvPr id="7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1854835"/>
                </a:xfrm>
                <a:prstGeom prst="rect">
                  <a:avLst/>
                </a:prstGeom>
                <a:blipFill>
                  <a:blip r:embed="rId3"/>
                  <a:stretch>
                    <a:fillRect t="-5702" b="-131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8"/>
          <p:cNvGrpSpPr/>
          <p:nvPr/>
        </p:nvGrpSpPr>
        <p:grpSpPr>
          <a:xfrm>
            <a:off x="281967" y="4820067"/>
            <a:ext cx="18327516" cy="5295303"/>
            <a:chOff x="0" y="0"/>
            <a:chExt cx="24436688" cy="7060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632088" cy="6469284"/>
            </a:xfrm>
            <a:custGeom>
              <a:avLst/>
              <a:gdLst/>
              <a:ahLst/>
              <a:cxnLst/>
              <a:rect l="l" t="t" r="r" b="b"/>
              <a:pathLst>
                <a:path w="23632088" h="6469284">
                  <a:moveTo>
                    <a:pt x="0" y="0"/>
                  </a:moveTo>
                  <a:lnTo>
                    <a:pt x="23632088" y="0"/>
                  </a:lnTo>
                  <a:lnTo>
                    <a:pt x="23632088" y="6469284"/>
                  </a:lnTo>
                  <a:lnTo>
                    <a:pt x="0" y="6469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 rot="3484320">
              <a:off x="21423658" y="3999548"/>
              <a:ext cx="2683064" cy="251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50"/>
                </a:lnSpc>
              </a:pPr>
              <a:r>
                <a:rPr lang="en-US" sz="11808">
                  <a:solidFill>
                    <a:srgbClr val="FF5757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3484320">
              <a:off x="13510654" y="1467116"/>
              <a:ext cx="2683064" cy="251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50"/>
                </a:lnSpc>
              </a:pPr>
              <a:r>
                <a:rPr lang="en-US" sz="11808">
                  <a:solidFill>
                    <a:srgbClr val="FF5757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3464" y="4815389"/>
            <a:ext cx="17741073" cy="4856619"/>
          </a:xfrm>
          <a:custGeom>
            <a:avLst/>
            <a:gdLst/>
            <a:ahLst/>
            <a:cxnLst/>
            <a:rect l="l" t="t" r="r" b="b"/>
            <a:pathLst>
              <a:path w="17741073" h="4856619">
                <a:moveTo>
                  <a:pt x="0" y="0"/>
                </a:moveTo>
                <a:lnTo>
                  <a:pt x="17741072" y="0"/>
                </a:lnTo>
                <a:lnTo>
                  <a:pt x="17741072" y="4856619"/>
                </a:lnTo>
                <a:lnTo>
                  <a:pt x="0" y="485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148268" y="553720"/>
            <a:ext cx="13991465" cy="3210326"/>
            <a:chOff x="0" y="0"/>
            <a:chExt cx="18655286" cy="4280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8"/>
                <p:cNvSpPr txBox="1"/>
                <p:nvPr/>
              </p:nvSpPr>
              <p:spPr>
                <a:xfrm>
                  <a:off x="0" y="1816000"/>
                  <a:ext cx="18655286" cy="24644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919"/>
                    </a:lnSpc>
                  </a:pPr>
                  <a:r>
                    <a:rPr lang="en-US" sz="2799" b="1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Segment + </a:t>
                  </a:r>
                  <a:r>
                    <a:rPr lang="en-US" sz="2799" b="1" dirty="0" err="1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OvR</a:t>
                  </a:r>
                  <a:endParaRPr lang="en-US" sz="2799" b="1" dirty="0">
                    <a:solidFill>
                      <a:srgbClr val="2A2E3A"/>
                    </a:solidFill>
                    <a:latin typeface="Helios Bold"/>
                    <a:ea typeface="Helios Bold"/>
                    <a:cs typeface="Helios Bold"/>
                    <a:sym typeface="Helios Bold"/>
                  </a:endParaRPr>
                </a:p>
                <a:p>
                  <a:pPr lvl="0" algn="ctr">
                    <a:lnSpc>
                      <a:spcPts val="3639"/>
                    </a:lnSpc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shows relatively stable performance under L-BFGS-B and PSO but suffers accuracy drops with HS optimizer. In contrast, Fair, Cauchy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i="1"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  <a:sym typeface="Helios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599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estimators consistently maintain higher accuracy and smoother trends across all optimizers.</a:t>
                  </a:r>
                </a:p>
              </p:txBody>
            </p:sp>
          </mc:Choice>
          <mc:Fallback>
            <p:sp>
              <p:nvSpPr>
                <p:cNvPr id="8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2464435"/>
                </a:xfrm>
                <a:prstGeom prst="rect">
                  <a:avLst/>
                </a:prstGeom>
                <a:blipFill>
                  <a:blip r:embed="rId4"/>
                  <a:stretch>
                    <a:fillRect t="-4290" r="-1045" b="-9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9"/>
          <p:cNvSpPr txBox="1"/>
          <p:nvPr/>
        </p:nvSpPr>
        <p:spPr>
          <a:xfrm rot="3484320">
            <a:off x="16393438" y="7580561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2505" y="4792819"/>
            <a:ext cx="17782990" cy="4868094"/>
          </a:xfrm>
          <a:custGeom>
            <a:avLst/>
            <a:gdLst/>
            <a:ahLst/>
            <a:cxnLst/>
            <a:rect l="l" t="t" r="r" b="b"/>
            <a:pathLst>
              <a:path w="17782990" h="4868094">
                <a:moveTo>
                  <a:pt x="0" y="0"/>
                </a:moveTo>
                <a:lnTo>
                  <a:pt x="17782990" y="0"/>
                </a:lnTo>
                <a:lnTo>
                  <a:pt x="17782990" y="4868094"/>
                </a:lnTo>
                <a:lnTo>
                  <a:pt x="0" y="4868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148268" y="782320"/>
            <a:ext cx="13991465" cy="2753126"/>
            <a:chOff x="0" y="0"/>
            <a:chExt cx="18655286" cy="3670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8"/>
                <p:cNvSpPr txBox="1"/>
                <p:nvPr/>
              </p:nvSpPr>
              <p:spPr>
                <a:xfrm>
                  <a:off x="0" y="1816000"/>
                  <a:ext cx="18655286" cy="18548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3919"/>
                    </a:lnSpc>
                    <a:spcBef>
                      <a:spcPct val="0"/>
                    </a:spcBef>
                  </a:pPr>
                  <a:r>
                    <a:rPr lang="en-US" sz="2799" b="1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S</a:t>
                  </a:r>
                  <a:r>
                    <a:rPr lang="en-US" sz="2799" b="1" u="none" dirty="0">
                      <a:solidFill>
                        <a:srgbClr val="2A2E3A"/>
                      </a:solidFill>
                      <a:latin typeface="Helios Bold"/>
                      <a:ea typeface="Helios Bold"/>
                      <a:cs typeface="Helios Bold"/>
                      <a:sym typeface="Helios Bold"/>
                    </a:rPr>
                    <a:t>egment + Direct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Direct classification further amplifies the instability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, especially under noisy conditions.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Cauchy and Welsch maintain gradual, stable performance even in low-accuracy scenarios.</a:t>
                  </a:r>
                </a:p>
              </p:txBody>
            </p:sp>
          </mc:Choice>
          <mc:Fallback>
            <p:sp>
              <p:nvSpPr>
                <p:cNvPr id="8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1854835"/>
                </a:xfrm>
                <a:prstGeom prst="rect">
                  <a:avLst/>
                </a:prstGeom>
                <a:blipFill>
                  <a:blip r:embed="rId4"/>
                  <a:stretch>
                    <a:fillRect t="-5702" b="-131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9"/>
          <p:cNvSpPr txBox="1"/>
          <p:nvPr/>
        </p:nvSpPr>
        <p:spPr>
          <a:xfrm rot="3484320">
            <a:off x="10493751" y="783434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0" name="TextBox 10"/>
          <p:cNvSpPr txBox="1"/>
          <p:nvPr/>
        </p:nvSpPr>
        <p:spPr>
          <a:xfrm rot="3484320">
            <a:off x="4624656" y="5942394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1" name="TextBox 11"/>
          <p:cNvSpPr txBox="1"/>
          <p:nvPr/>
        </p:nvSpPr>
        <p:spPr>
          <a:xfrm rot="3484320">
            <a:off x="16362847" y="7601829"/>
            <a:ext cx="2012298" cy="191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50"/>
              </a:lnSpc>
            </a:pPr>
            <a:r>
              <a:rPr lang="en-US" sz="11808">
                <a:solidFill>
                  <a:srgbClr val="FF5757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50469"/>
            <a:chOff x="0" y="0"/>
            <a:chExt cx="4816593" cy="6980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98066"/>
            </a:xfrm>
            <a:custGeom>
              <a:avLst/>
              <a:gdLst/>
              <a:ahLst/>
              <a:cxnLst/>
              <a:rect l="l" t="t" r="r" b="b"/>
              <a:pathLst>
                <a:path w="4816592" h="698066">
                  <a:moveTo>
                    <a:pt x="0" y="0"/>
                  </a:moveTo>
                  <a:lnTo>
                    <a:pt x="4816592" y="0"/>
                  </a:lnTo>
                  <a:lnTo>
                    <a:pt x="4816592" y="698066"/>
                  </a:lnTo>
                  <a:lnTo>
                    <a:pt x="0" y="69806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3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5791" y="4026628"/>
            <a:ext cx="7850691" cy="5858578"/>
          </a:xfrm>
          <a:custGeom>
            <a:avLst/>
            <a:gdLst/>
            <a:ahLst/>
            <a:cxnLst/>
            <a:rect l="l" t="t" r="r" b="b"/>
            <a:pathLst>
              <a:path w="7850691" h="5858578">
                <a:moveTo>
                  <a:pt x="0" y="0"/>
                </a:moveTo>
                <a:lnTo>
                  <a:pt x="7850691" y="0"/>
                </a:lnTo>
                <a:lnTo>
                  <a:pt x="7850691" y="5858578"/>
                </a:lnTo>
                <a:lnTo>
                  <a:pt x="0" y="5858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382137" y="4020415"/>
            <a:ext cx="2746619" cy="316671"/>
          </a:xfrm>
          <a:custGeom>
            <a:avLst/>
            <a:gdLst/>
            <a:ahLst/>
            <a:cxnLst/>
            <a:rect l="l" t="t" r="r" b="b"/>
            <a:pathLst>
              <a:path w="2746619" h="316671">
                <a:moveTo>
                  <a:pt x="0" y="0"/>
                </a:moveTo>
                <a:lnTo>
                  <a:pt x="2746619" y="0"/>
                </a:lnTo>
                <a:lnTo>
                  <a:pt x="2746619" y="316671"/>
                </a:lnTo>
                <a:lnTo>
                  <a:pt x="0" y="316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411" r="-196305" b="-178260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335841" y="4040371"/>
            <a:ext cx="8936915" cy="5883630"/>
            <a:chOff x="0" y="0"/>
            <a:chExt cx="11915886" cy="78448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349" cy="7844841"/>
            </a:xfrm>
            <a:custGeom>
              <a:avLst/>
              <a:gdLst/>
              <a:ahLst/>
              <a:cxnLst/>
              <a:rect l="l" t="t" r="r" b="b"/>
              <a:pathLst>
                <a:path w="10512349" h="7844841">
                  <a:moveTo>
                    <a:pt x="0" y="0"/>
                  </a:moveTo>
                  <a:lnTo>
                    <a:pt x="10512349" y="0"/>
                  </a:lnTo>
                  <a:lnTo>
                    <a:pt x="10512349" y="7844841"/>
                  </a:lnTo>
                  <a:lnTo>
                    <a:pt x="0" y="7844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27634" y="1239420"/>
              <a:ext cx="535003" cy="1186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94"/>
                </a:lnSpc>
                <a:spcBef>
                  <a:spcPct val="0"/>
                </a:spcBef>
              </a:pPr>
              <a:r>
                <a:rPr lang="en-US" sz="5610">
                  <a:solidFill>
                    <a:srgbClr val="FF3131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8253727" y="0"/>
              <a:ext cx="3662159" cy="422229"/>
            </a:xfrm>
            <a:custGeom>
              <a:avLst/>
              <a:gdLst/>
              <a:ahLst/>
              <a:cxnLst/>
              <a:rect l="l" t="t" r="r" b="b"/>
              <a:pathLst>
                <a:path w="3662159" h="422229">
                  <a:moveTo>
                    <a:pt x="0" y="0"/>
                  </a:moveTo>
                  <a:lnTo>
                    <a:pt x="3662159" y="0"/>
                  </a:lnTo>
                  <a:lnTo>
                    <a:pt x="3662159" y="422229"/>
                  </a:lnTo>
                  <a:lnTo>
                    <a:pt x="0" y="422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4411" r="-196305" b="-178260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32726" y="4759262"/>
            <a:ext cx="382463" cy="8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8"/>
              </a:lnSpc>
              <a:spcBef>
                <a:spcPct val="0"/>
              </a:spcBef>
            </a:pPr>
            <a:r>
              <a:rPr lang="en-US" sz="5260">
                <a:solidFill>
                  <a:srgbClr val="FF3131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2726" y="4475406"/>
            <a:ext cx="382463" cy="8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8"/>
              </a:lnSpc>
              <a:spcBef>
                <a:spcPct val="0"/>
              </a:spcBef>
            </a:pPr>
            <a:r>
              <a:rPr lang="en-US" sz="5260">
                <a:solidFill>
                  <a:srgbClr val="FF3131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32726" y="4172566"/>
            <a:ext cx="382463" cy="85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8"/>
              </a:lnSpc>
              <a:spcBef>
                <a:spcPct val="0"/>
              </a:spcBef>
            </a:pPr>
            <a:r>
              <a:rPr lang="en-US" sz="5260">
                <a:solidFill>
                  <a:srgbClr val="FF3131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8268" y="411462"/>
            <a:ext cx="13991465" cy="21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4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Analysis</a:t>
            </a:r>
          </a:p>
          <a:p>
            <a:pPr algn="ctr">
              <a:lnSpc>
                <a:spcPts val="3450"/>
              </a:lnSpc>
            </a:pPr>
            <a:endParaRPr lang="en-US" sz="6999" b="1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18</a:t>
            </a: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4042AAB1-0164-3F54-23A3-4F4CDACBA00C}"/>
              </a:ext>
            </a:extLst>
          </p:cNvPr>
          <p:cNvGrpSpPr/>
          <p:nvPr/>
        </p:nvGrpSpPr>
        <p:grpSpPr>
          <a:xfrm>
            <a:off x="0" y="0"/>
            <a:ext cx="18288000" cy="2650469"/>
            <a:chOff x="0" y="0"/>
            <a:chExt cx="4816593" cy="698066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B8E6F2A-25C4-FD51-84B8-70AF166CFF2D}"/>
                </a:ext>
              </a:extLst>
            </p:cNvPr>
            <p:cNvSpPr/>
            <p:nvPr/>
          </p:nvSpPr>
          <p:spPr>
            <a:xfrm>
              <a:off x="0" y="0"/>
              <a:ext cx="4816592" cy="698066"/>
            </a:xfrm>
            <a:custGeom>
              <a:avLst/>
              <a:gdLst/>
              <a:ahLst/>
              <a:cxnLst/>
              <a:rect l="l" t="t" r="r" b="b"/>
              <a:pathLst>
                <a:path w="4816592" h="698066">
                  <a:moveTo>
                    <a:pt x="0" y="0"/>
                  </a:moveTo>
                  <a:lnTo>
                    <a:pt x="4816592" y="0"/>
                  </a:lnTo>
                  <a:lnTo>
                    <a:pt x="4816592" y="698066"/>
                  </a:lnTo>
                  <a:lnTo>
                    <a:pt x="0" y="69806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23FD3DE-3500-FB90-2DF9-C61B67D594C5}"/>
                </a:ext>
              </a:extLst>
            </p:cNvPr>
            <p:cNvSpPr txBox="1"/>
            <p:nvPr/>
          </p:nvSpPr>
          <p:spPr>
            <a:xfrm>
              <a:off x="0" y="-38100"/>
              <a:ext cx="4816593" cy="73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2FB940A1-1972-95B3-AFD1-8CD6B36AD6F9}"/>
              </a:ext>
            </a:extLst>
          </p:cNvPr>
          <p:cNvSpPr/>
          <p:nvPr/>
        </p:nvSpPr>
        <p:spPr>
          <a:xfrm>
            <a:off x="808957" y="3138005"/>
            <a:ext cx="7344443" cy="406769"/>
          </a:xfrm>
          <a:custGeom>
            <a:avLst/>
            <a:gdLst/>
            <a:ahLst/>
            <a:cxnLst/>
            <a:rect l="l" t="t" r="r" b="b"/>
            <a:pathLst>
              <a:path w="7344443" h="406769">
                <a:moveTo>
                  <a:pt x="0" y="0"/>
                </a:moveTo>
                <a:lnTo>
                  <a:pt x="7344443" y="0"/>
                </a:lnTo>
                <a:lnTo>
                  <a:pt x="7344443" y="406769"/>
                </a:lnTo>
                <a:lnTo>
                  <a:pt x="0" y="406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EF97AE89-B868-C24E-5732-A19590A43EA0}"/>
              </a:ext>
            </a:extLst>
          </p:cNvPr>
          <p:cNvSpPr/>
          <p:nvPr/>
        </p:nvSpPr>
        <p:spPr>
          <a:xfrm>
            <a:off x="9800557" y="3138005"/>
            <a:ext cx="7772400" cy="406769"/>
          </a:xfrm>
          <a:custGeom>
            <a:avLst/>
            <a:gdLst/>
            <a:ahLst/>
            <a:cxnLst/>
            <a:rect l="l" t="t" r="r" b="b"/>
            <a:pathLst>
              <a:path w="7909174" h="412842">
                <a:moveTo>
                  <a:pt x="0" y="0"/>
                </a:moveTo>
                <a:lnTo>
                  <a:pt x="7909175" y="0"/>
                </a:lnTo>
                <a:lnTo>
                  <a:pt x="7909175" y="412842"/>
                </a:lnTo>
                <a:lnTo>
                  <a:pt x="0" y="412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8B702FD0-950A-5382-2FA0-7F86F1183308}"/>
              </a:ext>
            </a:extLst>
          </p:cNvPr>
          <p:cNvSpPr txBox="1"/>
          <p:nvPr/>
        </p:nvSpPr>
        <p:spPr>
          <a:xfrm>
            <a:off x="2148265" y="0"/>
            <a:ext cx="13991465" cy="219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49"/>
              </a:lnSpc>
            </a:pPr>
            <a:r>
              <a:rPr lang="en-US" sz="6999" b="1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Analysis</a:t>
            </a:r>
          </a:p>
          <a:p>
            <a:pPr algn="ctr">
              <a:lnSpc>
                <a:spcPts val="3450"/>
              </a:lnSpc>
            </a:pPr>
            <a:endParaRPr lang="en-US" sz="6999" b="1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373CD322-944E-1BB4-6351-68F4194EEB41}"/>
              </a:ext>
            </a:extLst>
          </p:cNvPr>
          <p:cNvSpPr txBox="1"/>
          <p:nvPr/>
        </p:nvSpPr>
        <p:spPr>
          <a:xfrm>
            <a:off x="5895805" y="1687504"/>
            <a:ext cx="6496383" cy="73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b="1" dirty="0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&lt;One-vs-One&gt;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03717"/>
            <a:chOff x="0" y="0"/>
            <a:chExt cx="4816593" cy="5540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54066"/>
            </a:xfrm>
            <a:custGeom>
              <a:avLst/>
              <a:gdLst/>
              <a:ahLst/>
              <a:cxnLst/>
              <a:rect l="l" t="t" r="r" b="b"/>
              <a:pathLst>
                <a:path w="4816592" h="554066">
                  <a:moveTo>
                    <a:pt x="0" y="0"/>
                  </a:moveTo>
                  <a:lnTo>
                    <a:pt x="4816592" y="0"/>
                  </a:lnTo>
                  <a:lnTo>
                    <a:pt x="4816592" y="554066"/>
                  </a:lnTo>
                  <a:lnTo>
                    <a:pt x="0" y="55406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92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8268" y="443846"/>
            <a:ext cx="1399146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650469"/>
            <a:chOff x="0" y="0"/>
            <a:chExt cx="4816593" cy="698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98066"/>
            </a:xfrm>
            <a:custGeom>
              <a:avLst/>
              <a:gdLst/>
              <a:ahLst/>
              <a:cxnLst/>
              <a:rect l="l" t="t" r="r" b="b"/>
              <a:pathLst>
                <a:path w="4816592" h="698066">
                  <a:moveTo>
                    <a:pt x="0" y="0"/>
                  </a:moveTo>
                  <a:lnTo>
                    <a:pt x="4816592" y="0"/>
                  </a:lnTo>
                  <a:lnTo>
                    <a:pt x="4816592" y="698066"/>
                  </a:lnTo>
                  <a:lnTo>
                    <a:pt x="0" y="69806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736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1832" y="652135"/>
            <a:ext cx="14824336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40553" y="3217021"/>
            <a:ext cx="459918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rPr>
              <a:t>  &lt;Direct Method&gt;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7570" y="3217021"/>
            <a:ext cx="396845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718BAB"/>
                </a:solidFill>
                <a:latin typeface="Helios Bold"/>
                <a:ea typeface="Helios Bold"/>
                <a:cs typeface="Helios Bold"/>
                <a:sym typeface="Helios Bold"/>
              </a:rPr>
              <a:t>&lt;One-vs-Rest&gt;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4611745"/>
            <a:ext cx="18288000" cy="3842025"/>
            <a:chOff x="0" y="0"/>
            <a:chExt cx="24384000" cy="5122700"/>
          </a:xfrm>
        </p:grpSpPr>
        <p:sp>
          <p:nvSpPr>
            <p:cNvPr id="14" name="Freeform 14"/>
            <p:cNvSpPr/>
            <p:nvPr/>
          </p:nvSpPr>
          <p:spPr>
            <a:xfrm>
              <a:off x="18072442" y="0"/>
              <a:ext cx="6311558" cy="5104473"/>
            </a:xfrm>
            <a:custGeom>
              <a:avLst/>
              <a:gdLst/>
              <a:ahLst/>
              <a:cxnLst/>
              <a:rect l="l" t="t" r="r" b="b"/>
              <a:pathLst>
                <a:path w="6311558" h="5104473">
                  <a:moveTo>
                    <a:pt x="0" y="0"/>
                  </a:moveTo>
                  <a:lnTo>
                    <a:pt x="6311558" y="0"/>
                  </a:lnTo>
                  <a:lnTo>
                    <a:pt x="6311558" y="5104473"/>
                  </a:lnTo>
                  <a:lnTo>
                    <a:pt x="0" y="510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120131" y="9113"/>
              <a:ext cx="6033730" cy="5113586"/>
            </a:xfrm>
            <a:custGeom>
              <a:avLst/>
              <a:gdLst/>
              <a:ahLst/>
              <a:cxnLst/>
              <a:rect l="l" t="t" r="r" b="b"/>
              <a:pathLst>
                <a:path w="6033730" h="5113586">
                  <a:moveTo>
                    <a:pt x="0" y="0"/>
                  </a:moveTo>
                  <a:lnTo>
                    <a:pt x="6033730" y="0"/>
                  </a:lnTo>
                  <a:lnTo>
                    <a:pt x="6033730" y="5113587"/>
                  </a:lnTo>
                  <a:lnTo>
                    <a:pt x="0" y="511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5980802" cy="5113586"/>
            </a:xfrm>
            <a:custGeom>
              <a:avLst/>
              <a:gdLst/>
              <a:ahLst/>
              <a:cxnLst/>
              <a:rect l="l" t="t" r="r" b="b"/>
              <a:pathLst>
                <a:path w="5980802" h="5113586">
                  <a:moveTo>
                    <a:pt x="0" y="0"/>
                  </a:moveTo>
                  <a:lnTo>
                    <a:pt x="5980802" y="0"/>
                  </a:lnTo>
                  <a:lnTo>
                    <a:pt x="5980802" y="5113586"/>
                  </a:lnTo>
                  <a:lnTo>
                    <a:pt x="0" y="511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980802" y="9113"/>
              <a:ext cx="6224967" cy="5104473"/>
            </a:xfrm>
            <a:custGeom>
              <a:avLst/>
              <a:gdLst/>
              <a:ahLst/>
              <a:cxnLst/>
              <a:rect l="l" t="t" r="r" b="b"/>
              <a:pathLst>
                <a:path w="6224967" h="5104473">
                  <a:moveTo>
                    <a:pt x="0" y="0"/>
                  </a:moveTo>
                  <a:lnTo>
                    <a:pt x="6224967" y="0"/>
                  </a:lnTo>
                  <a:lnTo>
                    <a:pt x="6224967" y="5104473"/>
                  </a:lnTo>
                  <a:lnTo>
                    <a:pt x="0" y="510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51640" y="135217"/>
              <a:ext cx="391501" cy="740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  <a:spcBef>
                  <a:spcPct val="0"/>
                </a:spcBef>
              </a:pPr>
              <a:r>
                <a:rPr lang="en-US" sz="3449">
                  <a:solidFill>
                    <a:srgbClr val="FF3131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51640" y="406387"/>
              <a:ext cx="391501" cy="740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3"/>
                </a:lnSpc>
                <a:spcBef>
                  <a:spcPct val="0"/>
                </a:spcBef>
              </a:pPr>
              <a:r>
                <a:rPr lang="en-US" sz="3449">
                  <a:solidFill>
                    <a:srgbClr val="FF3131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76297" y="757592"/>
              <a:ext cx="400526" cy="89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3131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3456732" y="4611745"/>
            <a:ext cx="1873875" cy="216048"/>
          </a:xfrm>
          <a:custGeom>
            <a:avLst/>
            <a:gdLst/>
            <a:ahLst/>
            <a:cxnLst/>
            <a:rect l="l" t="t" r="r" b="b"/>
            <a:pathLst>
              <a:path w="1873875" h="216048">
                <a:moveTo>
                  <a:pt x="0" y="0"/>
                </a:moveTo>
                <a:lnTo>
                  <a:pt x="1873875" y="0"/>
                </a:lnTo>
                <a:lnTo>
                  <a:pt x="1873875" y="216048"/>
                </a:lnTo>
                <a:lnTo>
                  <a:pt x="0" y="21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411" r="-196305" b="-17826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8178487" y="4611745"/>
            <a:ext cx="1873875" cy="216048"/>
          </a:xfrm>
          <a:custGeom>
            <a:avLst/>
            <a:gdLst/>
            <a:ahLst/>
            <a:cxnLst/>
            <a:rect l="l" t="t" r="r" b="b"/>
            <a:pathLst>
              <a:path w="1873875" h="216048">
                <a:moveTo>
                  <a:pt x="0" y="0"/>
                </a:moveTo>
                <a:lnTo>
                  <a:pt x="1873876" y="0"/>
                </a:lnTo>
                <a:lnTo>
                  <a:pt x="1873876" y="216048"/>
                </a:lnTo>
                <a:lnTo>
                  <a:pt x="0" y="21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411" r="-196305" b="-17826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2649183" y="4611745"/>
            <a:ext cx="1873875" cy="216048"/>
          </a:xfrm>
          <a:custGeom>
            <a:avLst/>
            <a:gdLst/>
            <a:ahLst/>
            <a:cxnLst/>
            <a:rect l="l" t="t" r="r" b="b"/>
            <a:pathLst>
              <a:path w="1873875" h="216048">
                <a:moveTo>
                  <a:pt x="0" y="0"/>
                </a:moveTo>
                <a:lnTo>
                  <a:pt x="1873876" y="0"/>
                </a:lnTo>
                <a:lnTo>
                  <a:pt x="1873876" y="216048"/>
                </a:lnTo>
                <a:lnTo>
                  <a:pt x="0" y="21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411" r="-196305" b="-17826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7313884" y="4602220"/>
            <a:ext cx="1301517" cy="216048"/>
          </a:xfrm>
          <a:custGeom>
            <a:avLst/>
            <a:gdLst/>
            <a:ahLst/>
            <a:cxnLst/>
            <a:rect l="l" t="t" r="r" b="b"/>
            <a:pathLst>
              <a:path w="1301517" h="216048">
                <a:moveTo>
                  <a:pt x="0" y="0"/>
                </a:moveTo>
                <a:lnTo>
                  <a:pt x="1301517" y="0"/>
                </a:lnTo>
                <a:lnTo>
                  <a:pt x="1301517" y="216048"/>
                </a:lnTo>
                <a:lnTo>
                  <a:pt x="0" y="216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8701" r="-326608" b="-1782603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2346105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08998" y="6767869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99358" y="5589641"/>
            <a:ext cx="6620369" cy="4293977"/>
            <a:chOff x="0" y="0"/>
            <a:chExt cx="8827158" cy="5725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827158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</a:t>
              </a:r>
              <a:r>
                <a:rPr lang="en-US" sz="3799" b="1" u="non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search Focus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5068"/>
              <a:ext cx="8827158" cy="442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ropose a robust soft-margin SVM for multi-class classification</a:t>
              </a:r>
            </a:p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Combine M-estimator losses with 3 optimization algorithms</a:t>
              </a:r>
            </a:p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Evaluate performance and </a:t>
              </a:r>
              <a:r>
                <a:rPr lang="en-US" sz="2699" b="1" u="none">
                  <a:solidFill>
                    <a:srgbClr val="FF313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robustness</a:t>
              </a:r>
              <a:r>
                <a:rPr lang="en-US" sz="26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across strategies &amp; datasets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 lang="en-US" sz="26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346105"/>
            <a:ext cx="6746873" cy="2392681"/>
            <a:chOff x="0" y="0"/>
            <a:chExt cx="8995831" cy="319024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8995831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73063"/>
              <a:ext cx="7058405" cy="1117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49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Introduction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99358" y="971814"/>
            <a:ext cx="6299516" cy="4293977"/>
            <a:chOff x="0" y="0"/>
            <a:chExt cx="8399354" cy="572530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8399354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 u="none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Motivation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5068"/>
              <a:ext cx="8399354" cy="4420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SVM perfo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rms well on </a:t>
              </a:r>
              <a:r>
                <a:rPr lang="en-US" sz="2699" u="none">
                  <a:solidFill>
                    <a:srgbClr val="060606"/>
                  </a:solidFill>
                  <a:latin typeface="Helios"/>
                  <a:ea typeface="Helios"/>
                  <a:cs typeface="Helios"/>
                  <a:sym typeface="Helios"/>
                </a:rPr>
                <a:t>small, high-dimensional d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ata</a:t>
              </a:r>
            </a:p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But it's </a:t>
              </a:r>
              <a:r>
                <a:rPr lang="en-US" sz="2699" b="1" u="none">
                  <a:solidFill>
                    <a:srgbClr val="FF313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vulnerable</a:t>
              </a:r>
              <a:r>
                <a:rPr lang="en-US" sz="26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to </a:t>
              </a:r>
              <a:r>
                <a:rPr lang="en-US" sz="2699" u="none">
                  <a:solidFill>
                    <a:srgbClr val="060606"/>
                  </a:solidFill>
                  <a:latin typeface="Helios"/>
                  <a:ea typeface="Helios"/>
                  <a:cs typeface="Helios"/>
                  <a:sym typeface="Helios"/>
                </a:rPr>
                <a:t>noise</a:t>
              </a:r>
              <a:r>
                <a:rPr lang="en-US" sz="2699" b="1" u="none">
                  <a:solidFill>
                    <a:srgbClr val="FF3131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 </a:t>
              </a: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and outliers</a:t>
              </a:r>
            </a:p>
            <a:p>
              <a:pPr marL="582928" lvl="1" indent="-291464" algn="l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Few studies address robustness in multi-class SVMs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 lang="en-US" sz="26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74706"/>
              </p:ext>
            </p:extLst>
          </p:nvPr>
        </p:nvGraphicFramePr>
        <p:xfrm>
          <a:off x="9144000" y="4654693"/>
          <a:ext cx="9144000" cy="5112250"/>
        </p:xfrm>
        <a:graphic>
          <a:graphicData uri="http://schemas.openxmlformats.org/drawingml/2006/table">
            <a:tbl>
              <a:tblPr/>
              <a:tblGrid>
                <a:gridCol w="8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9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165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 dirty="0">
                          <a:solidFill>
                            <a:schemeClr val="tx1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Optimizer Performance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dirty="0">
                          <a:solidFill>
                            <a:schemeClr val="tx1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L-BFGS-B and PSO delivered the most consistent results. They worked best with Cauchy and Fair estimators.</a:t>
                      </a:r>
                      <a:endParaRPr lang="en-US" sz="2299" dirty="0">
                        <a:solidFill>
                          <a:schemeClr val="tx1"/>
                        </a:solidFill>
                        <a:latin typeface="Helios"/>
                        <a:ea typeface="Helios"/>
                        <a:cs typeface="Helios"/>
                        <a:sym typeface="Helios"/>
                        <a:hlinkClick r:id="rId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algn="l">
                        <a:lnSpc>
                          <a:spcPts val="3219"/>
                        </a:lnSpc>
                      </a:pPr>
                      <a:endParaRPr lang="en-US" sz="2299" dirty="0">
                        <a:solidFill>
                          <a:srgbClr val="0000FF"/>
                        </a:solidFill>
                        <a:latin typeface="Helios"/>
                        <a:ea typeface="Helios"/>
                        <a:cs typeface="Helios"/>
                        <a:sym typeface="Helios"/>
                        <a:hlinkClick r:id="rId3" action="ppaction://hlinksldjump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306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Robustness Summary</a:t>
                      </a:r>
                      <a:endParaRPr lang="en-US" sz="110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Cauchy and Welsch with OvO and L-BFGS-B/PSO consistently delivered the most reliable performance.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294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 dirty="0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Future Work</a:t>
                      </a:r>
                      <a:endParaRPr lang="en-US" sz="1100" dirty="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dirty="0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We plan to expand robustness evaluation using diverse datasets, optimizers, and robustness curve analysis.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3374855"/>
                  </p:ext>
                </p:extLst>
              </p:nvPr>
            </p:nvGraphicFramePr>
            <p:xfrm>
              <a:off x="538849" y="4654693"/>
              <a:ext cx="8953073" cy="5112251"/>
            </p:xfrm>
            <a:graphic>
              <a:graphicData uri="http://schemas.openxmlformats.org/drawingml/2006/table">
                <a:tbl>
                  <a:tblPr/>
                  <a:tblGrid>
                    <a:gridCol w="7789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741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7716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1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219"/>
                            </a:lnSpc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2400" b="1" u="none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</a:t>
                          </a:r>
                          <a:r>
                            <a:rPr lang="en-US" sz="2299" b="1" u="none" dirty="0">
                              <a:solidFill>
                                <a:schemeClr val="tx1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Estimator’s Weakness</a:t>
                          </a:r>
                          <a:endParaRPr lang="en-US" sz="1100" u="non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u="none" dirty="0">
                              <a:solidFill>
                                <a:schemeClr val="tx1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99" u="none" dirty="0">
                              <a:solidFill>
                                <a:schemeClr val="tx1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showed the largest accuracy drops across all settings. Especially weak in the Direct method with up to 70% loss.</a:t>
                          </a:r>
                          <a:endParaRPr lang="en-US" sz="2299" u="none" dirty="0">
                            <a:solidFill>
                              <a:schemeClr val="tx1"/>
                            </a:solidFill>
                            <a:latin typeface="Helios"/>
                            <a:ea typeface="Helios"/>
                            <a:cs typeface="Helios"/>
                            <a:sym typeface="Helios"/>
                            <a:hlinkClick r:id="rId3" action="ppaction://hlinksldjump">
                              <a:extLst>
                                <a:ext uri="{A12FA001-AC4F-418D-AE19-62706E023703}">
                                  <ahyp:hlinkClr xmlns:ahyp="http://schemas.microsoft.com/office/drawing/2018/hyperlinkcolor" val="tx"/>
                                </a:ext>
                              </a:extLst>
                            </a:hlinkClick>
                          </a:endParaRP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endParaRPr lang="en-US" sz="2299" u="none" dirty="0">
                            <a:solidFill>
                              <a:schemeClr val="tx1"/>
                            </a:solidFill>
                            <a:latin typeface="Helios"/>
                            <a:ea typeface="Helios"/>
                            <a:cs typeface="Helios"/>
                            <a:sym typeface="Helios"/>
                            <a:hlinkClick r:id="rId3" action="ppaction://hlinksldjump">
                              <a:extLst>
                                <a:ext uri="{A12FA001-AC4F-418D-AE19-62706E023703}">
                                  <ahyp:hlinkClr xmlns:ahyp="http://schemas.microsoft.com/office/drawing/2018/hyperlinkcolor" val="tx"/>
                                </a:ext>
                              </a:extLst>
                            </a:hlinkClick>
                          </a:endParaRPr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716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2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219"/>
                            </a:lnSpc>
                            <a:defRPr/>
                          </a:pPr>
                          <a:r>
                            <a:rPr lang="en-US" sz="2299" b="1" u="none" dirty="0">
                              <a:solidFill>
                                <a:schemeClr val="tx1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Robust Estimators</a:t>
                          </a:r>
                          <a:endParaRPr lang="en-US" sz="1100" u="none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u="none" dirty="0">
                              <a:solidFill>
                                <a:schemeClr val="tx1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Cauchy and Welsch maintained stable accuracy.</a:t>
                          </a: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u="none" dirty="0">
                              <a:solidFill>
                                <a:schemeClr val="tx1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They are strong alternatives to replace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Helio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299" u="none" dirty="0">
                              <a:solidFill>
                                <a:schemeClr val="tx1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.</a:t>
                          </a:r>
                          <a:endParaRPr lang="en-US" sz="2299" u="none" dirty="0">
                            <a:solidFill>
                              <a:schemeClr val="tx1"/>
                            </a:solidFill>
                            <a:latin typeface="Helios"/>
                            <a:ea typeface="Helios"/>
                            <a:cs typeface="Helios"/>
                            <a:sym typeface="Helios"/>
                            <a:hlinkClick r:id="rId4" action="ppaction://hlinksldjump">
                              <a:extLst>
                                <a:ext uri="{A12FA001-AC4F-418D-AE19-62706E023703}">
                                  <ahyp:hlinkClr xmlns:ahyp="http://schemas.microsoft.com/office/drawing/2018/hyperlinkcolor" val="tx"/>
                                </a:ext>
                              </a:extLst>
                            </a:hlinkClick>
                          </a:endParaRP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endParaRPr lang="en-US" sz="2299" u="none" dirty="0">
                            <a:solidFill>
                              <a:schemeClr val="tx1"/>
                            </a:solidFill>
                            <a:latin typeface="Helios"/>
                            <a:ea typeface="Helios"/>
                            <a:cs typeface="Helios"/>
                            <a:sym typeface="Helios"/>
                            <a:hlinkClick r:id="rId4" action="ppaction://hlinksldjump">
                              <a:extLst>
                                <a:ext uri="{A12FA001-AC4F-418D-AE19-62706E023703}">
                                  <ahyp:hlinkClr xmlns:ahyp="http://schemas.microsoft.com/office/drawing/2018/hyperlinkcolor" val="tx"/>
                                </a:ext>
                              </a:extLst>
                            </a:hlinkClick>
                          </a:endParaRPr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6895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3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219"/>
                            </a:lnSpc>
                            <a:defRPr/>
                          </a:pPr>
                          <a:r>
                            <a:rPr lang="en-US" sz="2299" b="1" dirty="0">
                              <a:solidFill>
                                <a:srgbClr val="2A2E3A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Multi-class Strategies</a:t>
                          </a:r>
                          <a:endParaRPr lang="en-US" sz="1100" dirty="0"/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</a:t>
                          </a:r>
                          <a:r>
                            <a:rPr lang="en-US" sz="2299" dirty="0" err="1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OvO</a:t>
                          </a: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was the most robust across datasets.</a:t>
                          </a: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Direct showed the most unstable performance.</a:t>
                          </a:r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3374855"/>
                  </p:ext>
                </p:extLst>
              </p:nvPr>
            </p:nvGraphicFramePr>
            <p:xfrm>
              <a:off x="538849" y="4654693"/>
              <a:ext cx="8953073" cy="5112251"/>
            </p:xfrm>
            <a:graphic>
              <a:graphicData uri="http://schemas.openxmlformats.org/drawingml/2006/table">
                <a:tbl>
                  <a:tblPr/>
                  <a:tblGrid>
                    <a:gridCol w="7789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1741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7716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1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538" b="-188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716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2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538" t="-100000" b="-88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6895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079"/>
                            </a:lnSpc>
                            <a:defRPr/>
                          </a:pPr>
                          <a:r>
                            <a:rPr lang="en-US" sz="2199" b="1">
                              <a:solidFill>
                                <a:srgbClr val="718BAB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3</a:t>
                          </a:r>
                          <a:endParaRPr lang="en-US" sz="1100"/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ts val="3219"/>
                            </a:lnSpc>
                            <a:defRPr/>
                          </a:pPr>
                          <a:r>
                            <a:rPr lang="en-US" sz="2299" b="1" dirty="0">
                              <a:solidFill>
                                <a:srgbClr val="2A2E3A"/>
                              </a:solidFill>
                              <a:latin typeface="Helios Bold"/>
                              <a:ea typeface="Helios Bold"/>
                              <a:cs typeface="Helios Bold"/>
                              <a:sym typeface="Helios Bold"/>
                            </a:rPr>
                            <a:t>Multi-class Strategies</a:t>
                          </a:r>
                          <a:endParaRPr lang="en-US" sz="1100" dirty="0"/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</a:t>
                          </a:r>
                          <a:r>
                            <a:rPr lang="en-US" sz="2299" dirty="0" err="1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OvO</a:t>
                          </a: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 was the most robust across datasets.</a:t>
                          </a:r>
                        </a:p>
                        <a:p>
                          <a:pPr algn="l">
                            <a:lnSpc>
                              <a:spcPts val="3219"/>
                            </a:lnSpc>
                          </a:pPr>
                          <a:r>
                            <a:rPr lang="en-US" sz="2299" dirty="0">
                              <a:solidFill>
                                <a:srgbClr val="2A2E3A"/>
                              </a:solidFill>
                              <a:latin typeface="Helios"/>
                              <a:ea typeface="Helios"/>
                              <a:cs typeface="Helios"/>
                              <a:sym typeface="Helios"/>
                            </a:rPr>
                            <a:t>Direct showed the most unstable performance.</a:t>
                          </a:r>
                        </a:p>
                      </a:txBody>
                      <a:tcPr marL="76200" marR="76200" marT="76200" marB="76200" anchor="ctr">
                        <a:lnL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0" cap="flat" cmpd="sng" algn="ctr">
                          <a:solidFill>
                            <a:srgbClr val="141E3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oup 4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48268" y="1028700"/>
            <a:ext cx="13991465" cy="2260366"/>
            <a:chOff x="0" y="0"/>
            <a:chExt cx="18655286" cy="301382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Conclusion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9"/>
                <p:cNvSpPr txBox="1"/>
                <p:nvPr/>
              </p:nvSpPr>
              <p:spPr>
                <a:xfrm>
                  <a:off x="0" y="1816000"/>
                  <a:ext cx="18655286" cy="119782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639"/>
                    </a:lnSpc>
                  </a:pPr>
                  <a:r>
                    <a:rPr lang="en-US" sz="2599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Replacing the Vulnerable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599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Estimator with Robust and Reliable Alternatives</a:t>
                  </a:r>
                </a:p>
                <a:p>
                  <a:pPr marL="0" lvl="0" indent="0" algn="ctr">
                    <a:lnSpc>
                      <a:spcPts val="3639"/>
                    </a:lnSpc>
                    <a:spcBef>
                      <a:spcPct val="0"/>
                    </a:spcBef>
                  </a:pPr>
                  <a:r>
                    <a:rPr lang="en-US" sz="2599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Ac</a:t>
                  </a: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ross All Classifiers and Datasets, </a:t>
                  </a:r>
                  <a:r>
                    <a:rPr lang="en-US" sz="2599" u="none" dirty="0" err="1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OvO</a:t>
                  </a:r>
                  <a:r>
                    <a:rPr lang="en-US" sz="2599" u="none" dirty="0">
                      <a:solidFill>
                        <a:srgbClr val="2A2E3A"/>
                      </a:solidFill>
                      <a:latin typeface="Helios"/>
                      <a:ea typeface="Helios"/>
                      <a:cs typeface="Helios"/>
                      <a:sym typeface="Helios"/>
                    </a:rPr>
                    <a:t> + Cauchy/Welsch Show Stable Accuracy</a:t>
                  </a:r>
                </a:p>
              </p:txBody>
            </p:sp>
          </mc:Choice>
          <mc:Fallback>
            <p:sp>
              <p:nvSpPr>
                <p:cNvPr id="9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816000"/>
                  <a:ext cx="18655286" cy="1197822"/>
                </a:xfrm>
                <a:prstGeom prst="rect">
                  <a:avLst/>
                </a:prstGeom>
                <a:blipFill>
                  <a:blip r:embed="rId6"/>
                  <a:stretch>
                    <a:fillRect t="-9459" b="-189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10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102991"/>
            <a:ext cx="1159668" cy="115966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153541"/>
            <a:ext cx="58378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Thank </a:t>
            </a:r>
            <a:r>
              <a:rPr lang="en-US" sz="6999" b="1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you.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10566" y="4171455"/>
            <a:ext cx="5208644" cy="1022740"/>
            <a:chOff x="0" y="0"/>
            <a:chExt cx="6944859" cy="1363654"/>
          </a:xfrm>
        </p:grpSpPr>
        <p:sp>
          <p:nvSpPr>
            <p:cNvPr id="8" name="TextBox 8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ujia0220@gmail.com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6944859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Email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10566" y="6150273"/>
            <a:ext cx="5208644" cy="1022740"/>
            <a:chOff x="0" y="0"/>
            <a:chExt cx="6944859" cy="13636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@jia_dang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944859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Social Media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10566" y="8187044"/>
            <a:ext cx="5208644" cy="1022740"/>
            <a:chOff x="0" y="0"/>
            <a:chExt cx="6944859" cy="136365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35004"/>
              <a:ext cx="6944859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+82 10 9586 0220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6944859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Call us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417102" y="4535596"/>
            <a:ext cx="382865" cy="294458"/>
          </a:xfrm>
          <a:custGeom>
            <a:avLst/>
            <a:gdLst/>
            <a:ahLst/>
            <a:cxnLst/>
            <a:rect l="l" t="t" r="r" b="b"/>
            <a:pathLst>
              <a:path w="382865" h="294458">
                <a:moveTo>
                  <a:pt x="0" y="0"/>
                </a:moveTo>
                <a:lnTo>
                  <a:pt x="382865" y="0"/>
                </a:lnTo>
                <a:lnTo>
                  <a:pt x="382865" y="294458"/>
                </a:lnTo>
                <a:lnTo>
                  <a:pt x="0" y="29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6081809"/>
            <a:ext cx="1159668" cy="115966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8050116"/>
            <a:ext cx="1159668" cy="115966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75202" y="6440191"/>
            <a:ext cx="466664" cy="442906"/>
          </a:xfrm>
          <a:custGeom>
            <a:avLst/>
            <a:gdLst/>
            <a:ahLst/>
            <a:cxnLst/>
            <a:rect l="l" t="t" r="r" b="b"/>
            <a:pathLst>
              <a:path w="466664" h="442906">
                <a:moveTo>
                  <a:pt x="0" y="0"/>
                </a:moveTo>
                <a:lnTo>
                  <a:pt x="466664" y="0"/>
                </a:lnTo>
                <a:lnTo>
                  <a:pt x="466664" y="442906"/>
                </a:lnTo>
                <a:lnTo>
                  <a:pt x="0" y="44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447093" y="8408419"/>
            <a:ext cx="322882" cy="443062"/>
          </a:xfrm>
          <a:custGeom>
            <a:avLst/>
            <a:gdLst/>
            <a:ahLst/>
            <a:cxnLst/>
            <a:rect l="l" t="t" r="r" b="b"/>
            <a:pathLst>
              <a:path w="322882" h="443062">
                <a:moveTo>
                  <a:pt x="0" y="0"/>
                </a:moveTo>
                <a:lnTo>
                  <a:pt x="322882" y="0"/>
                </a:lnTo>
                <a:lnTo>
                  <a:pt x="322882" y="443062"/>
                </a:lnTo>
                <a:lnTo>
                  <a:pt x="0" y="443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 rot="-2094468">
            <a:off x="10999949" y="-396165"/>
            <a:ext cx="9831834" cy="9831208"/>
          </a:xfrm>
          <a:custGeom>
            <a:avLst/>
            <a:gdLst/>
            <a:ahLst/>
            <a:cxnLst/>
            <a:rect l="l" t="t" r="r" b="b"/>
            <a:pathLst>
              <a:path w="9831834" h="9831208">
                <a:moveTo>
                  <a:pt x="0" y="0"/>
                </a:moveTo>
                <a:lnTo>
                  <a:pt x="9831834" y="0"/>
                </a:lnTo>
                <a:lnTo>
                  <a:pt x="9831834" y="9831208"/>
                </a:lnTo>
                <a:lnTo>
                  <a:pt x="0" y="9831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0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028700" y="1144299"/>
            <a:ext cx="1634101" cy="626052"/>
          </a:xfrm>
          <a:custGeom>
            <a:avLst/>
            <a:gdLst/>
            <a:ahLst/>
            <a:cxnLst/>
            <a:rect l="l" t="t" r="r" b="b"/>
            <a:pathLst>
              <a:path w="1634101" h="626052">
                <a:moveTo>
                  <a:pt x="0" y="0"/>
                </a:moveTo>
                <a:lnTo>
                  <a:pt x="1634101" y="0"/>
                </a:lnTo>
                <a:lnTo>
                  <a:pt x="1634101" y="626052"/>
                </a:lnTo>
                <a:lnTo>
                  <a:pt x="0" y="626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705" y="5679352"/>
            <a:ext cx="5266001" cy="2813926"/>
            <a:chOff x="0" y="0"/>
            <a:chExt cx="1521079" cy="812800"/>
          </a:xfrm>
        </p:grpSpPr>
        <p:sp>
          <p:nvSpPr>
            <p:cNvPr id="6" name="Freeform 6"/>
            <p:cNvSpPr/>
            <p:nvPr/>
          </p:nvSpPr>
          <p:spPr>
            <a:xfrm>
              <a:off x="35252" y="10397"/>
              <a:ext cx="1450575" cy="792006"/>
            </a:xfrm>
            <a:custGeom>
              <a:avLst/>
              <a:gdLst/>
              <a:ahLst/>
              <a:cxnLst/>
              <a:rect l="l" t="t" r="r" b="b"/>
              <a:pathLst>
                <a:path w="1450575" h="792006">
                  <a:moveTo>
                    <a:pt x="777154" y="17318"/>
                  </a:moveTo>
                  <a:lnTo>
                    <a:pt x="1433961" y="368288"/>
                  </a:lnTo>
                  <a:cubicBezTo>
                    <a:pt x="1444189" y="373753"/>
                    <a:pt x="1450575" y="384407"/>
                    <a:pt x="1450575" y="396003"/>
                  </a:cubicBezTo>
                  <a:cubicBezTo>
                    <a:pt x="1450575" y="407599"/>
                    <a:pt x="1444189" y="418253"/>
                    <a:pt x="1433961" y="423718"/>
                  </a:cubicBezTo>
                  <a:lnTo>
                    <a:pt x="777154" y="774688"/>
                  </a:lnTo>
                  <a:cubicBezTo>
                    <a:pt x="744745" y="792006"/>
                    <a:pt x="705830" y="792006"/>
                    <a:pt x="673421" y="774688"/>
                  </a:cubicBezTo>
                  <a:lnTo>
                    <a:pt x="16614" y="423718"/>
                  </a:lnTo>
                  <a:cubicBezTo>
                    <a:pt x="6387" y="418253"/>
                    <a:pt x="0" y="407599"/>
                    <a:pt x="0" y="396003"/>
                  </a:cubicBezTo>
                  <a:cubicBezTo>
                    <a:pt x="0" y="384407"/>
                    <a:pt x="6387" y="373753"/>
                    <a:pt x="16614" y="368288"/>
                  </a:cubicBezTo>
                  <a:lnTo>
                    <a:pt x="673421" y="17318"/>
                  </a:lnTo>
                  <a:cubicBezTo>
                    <a:pt x="705830" y="0"/>
                    <a:pt x="744745" y="0"/>
                    <a:pt x="777154" y="17318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1436" y="73025"/>
              <a:ext cx="998208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One-vs-One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(OvO)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48268" y="703897"/>
            <a:ext cx="13991465" cy="3005222"/>
            <a:chOff x="0" y="0"/>
            <a:chExt cx="18655286" cy="400696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8655286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Multi-class Classification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Approaches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352700"/>
              <a:ext cx="18655286" cy="65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28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hree common strategies for handling multi-class classification with SVM.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71342" y="5034280"/>
            <a:ext cx="981888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rains a binary classifier for each pair of classes.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Requires </a:t>
            </a:r>
            <a:r>
              <a:rPr lang="en-US" sz="3000" b="1" u="none" dirty="0">
                <a:solidFill>
                  <a:srgbClr val="FF3131"/>
                </a:solidFill>
                <a:latin typeface="Helios Bold"/>
                <a:ea typeface="Helios Bold"/>
                <a:cs typeface="Helios Bold"/>
                <a:sym typeface="Helios Bold"/>
              </a:rPr>
              <a:t>n(n-1)/2</a:t>
            </a:r>
            <a:r>
              <a:rPr lang="en-US" sz="3000" b="1" u="none" dirty="0">
                <a:solidFill>
                  <a:srgbClr val="FF5757"/>
                </a:solidFill>
                <a:latin typeface="Helios Bold"/>
                <a:ea typeface="Helios Bold"/>
                <a:cs typeface="Helios Bold"/>
                <a:sym typeface="Helios Bold"/>
              </a:rPr>
              <a:t> </a:t>
            </a:r>
            <a:r>
              <a:rPr lang="en-US" sz="3000" b="1" u="none" dirty="0">
                <a:solidFill>
                  <a:srgbClr val="FF3131"/>
                </a:solidFill>
                <a:latin typeface="Helios Bold"/>
                <a:ea typeface="Helios Bold"/>
                <a:cs typeface="Helios Bold"/>
                <a:sym typeface="Helios Bold"/>
              </a:rPr>
              <a:t>classifiers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and uses majority voting.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000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3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039A42-AD28-E49D-87A1-59059B24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005" y="7200900"/>
            <a:ext cx="5101562" cy="1417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A24728-181D-0DF7-91BA-30A44E5E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801" y="8554841"/>
            <a:ext cx="3667970" cy="8558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B9A936-DC9C-08C7-EBEC-0DB8A8932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933" y="6608970"/>
            <a:ext cx="4491707" cy="5919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705" y="5679352"/>
            <a:ext cx="5266001" cy="2813926"/>
            <a:chOff x="0" y="0"/>
            <a:chExt cx="1521079" cy="812800"/>
          </a:xfrm>
        </p:grpSpPr>
        <p:sp>
          <p:nvSpPr>
            <p:cNvPr id="6" name="Freeform 6"/>
            <p:cNvSpPr/>
            <p:nvPr/>
          </p:nvSpPr>
          <p:spPr>
            <a:xfrm>
              <a:off x="35252" y="10397"/>
              <a:ext cx="1450575" cy="792006"/>
            </a:xfrm>
            <a:custGeom>
              <a:avLst/>
              <a:gdLst/>
              <a:ahLst/>
              <a:cxnLst/>
              <a:rect l="l" t="t" r="r" b="b"/>
              <a:pathLst>
                <a:path w="1450575" h="792006">
                  <a:moveTo>
                    <a:pt x="777154" y="17318"/>
                  </a:moveTo>
                  <a:lnTo>
                    <a:pt x="1433961" y="368288"/>
                  </a:lnTo>
                  <a:cubicBezTo>
                    <a:pt x="1444189" y="373753"/>
                    <a:pt x="1450575" y="384407"/>
                    <a:pt x="1450575" y="396003"/>
                  </a:cubicBezTo>
                  <a:cubicBezTo>
                    <a:pt x="1450575" y="407599"/>
                    <a:pt x="1444189" y="418253"/>
                    <a:pt x="1433961" y="423718"/>
                  </a:cubicBezTo>
                  <a:lnTo>
                    <a:pt x="777154" y="774688"/>
                  </a:lnTo>
                  <a:cubicBezTo>
                    <a:pt x="744745" y="792006"/>
                    <a:pt x="705830" y="792006"/>
                    <a:pt x="673421" y="774688"/>
                  </a:cubicBezTo>
                  <a:lnTo>
                    <a:pt x="16614" y="423718"/>
                  </a:lnTo>
                  <a:cubicBezTo>
                    <a:pt x="6387" y="418253"/>
                    <a:pt x="0" y="407599"/>
                    <a:pt x="0" y="396003"/>
                  </a:cubicBezTo>
                  <a:cubicBezTo>
                    <a:pt x="0" y="384407"/>
                    <a:pt x="6387" y="373753"/>
                    <a:pt x="16614" y="368288"/>
                  </a:cubicBezTo>
                  <a:lnTo>
                    <a:pt x="673421" y="17318"/>
                  </a:lnTo>
                  <a:cubicBezTo>
                    <a:pt x="705830" y="0"/>
                    <a:pt x="744745" y="0"/>
                    <a:pt x="777154" y="17318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1436" y="73025"/>
              <a:ext cx="998208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One-vs-Rest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(OvR)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48268" y="703897"/>
            <a:ext cx="13991465" cy="3005222"/>
            <a:chOff x="0" y="0"/>
            <a:chExt cx="18655286" cy="4006962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8655286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Multi-class Classification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Approaches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52700"/>
              <a:ext cx="18655286" cy="65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28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hree common strategies for handling multi-class classification with SVM.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086600" y="5370700"/>
            <a:ext cx="102418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rains one classifier per class vs. all others.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Requires </a:t>
            </a:r>
            <a:r>
              <a:rPr lang="en-US" sz="3000" b="1" u="none" dirty="0">
                <a:solidFill>
                  <a:srgbClr val="FF3131"/>
                </a:solidFill>
                <a:latin typeface="Helios Bold"/>
                <a:ea typeface="Helios Bold"/>
                <a:cs typeface="Helios Bold"/>
                <a:sym typeface="Helios Bold"/>
              </a:rPr>
              <a:t>n classifiers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and predicts by highest confidence.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000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524628" y="6883225"/>
            <a:ext cx="3365836" cy="811860"/>
          </a:xfrm>
          <a:custGeom>
            <a:avLst/>
            <a:gdLst/>
            <a:ahLst/>
            <a:cxnLst/>
            <a:rect l="l" t="t" r="r" b="b"/>
            <a:pathLst>
              <a:path w="3365836" h="811860">
                <a:moveTo>
                  <a:pt x="0" y="0"/>
                </a:moveTo>
                <a:lnTo>
                  <a:pt x="3365836" y="0"/>
                </a:lnTo>
                <a:lnTo>
                  <a:pt x="3365836" y="811860"/>
                </a:lnTo>
                <a:lnTo>
                  <a:pt x="0" y="81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91C5FD-30F0-0151-1821-B7C09656B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315" y="7696690"/>
            <a:ext cx="3364826" cy="543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6611D1-5AEC-1908-04BE-BBAF8D0F9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679" y="8380885"/>
            <a:ext cx="3851731" cy="844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157535"/>
            <a:chOff x="0" y="0"/>
            <a:chExt cx="4816593" cy="109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94988"/>
            </a:xfrm>
            <a:custGeom>
              <a:avLst/>
              <a:gdLst/>
              <a:ahLst/>
              <a:cxnLst/>
              <a:rect l="l" t="t" r="r" b="b"/>
              <a:pathLst>
                <a:path w="4816592" h="1094988">
                  <a:moveTo>
                    <a:pt x="0" y="0"/>
                  </a:moveTo>
                  <a:lnTo>
                    <a:pt x="4816592" y="0"/>
                  </a:lnTo>
                  <a:lnTo>
                    <a:pt x="4816592" y="1094988"/>
                  </a:lnTo>
                  <a:lnTo>
                    <a:pt x="0" y="109498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3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705" y="5679352"/>
            <a:ext cx="5266001" cy="2813926"/>
            <a:chOff x="0" y="0"/>
            <a:chExt cx="1521079" cy="812800"/>
          </a:xfrm>
        </p:grpSpPr>
        <p:sp>
          <p:nvSpPr>
            <p:cNvPr id="6" name="Freeform 6"/>
            <p:cNvSpPr/>
            <p:nvPr/>
          </p:nvSpPr>
          <p:spPr>
            <a:xfrm>
              <a:off x="35252" y="10397"/>
              <a:ext cx="1450575" cy="792006"/>
            </a:xfrm>
            <a:custGeom>
              <a:avLst/>
              <a:gdLst/>
              <a:ahLst/>
              <a:cxnLst/>
              <a:rect l="l" t="t" r="r" b="b"/>
              <a:pathLst>
                <a:path w="1450575" h="792006">
                  <a:moveTo>
                    <a:pt x="777154" y="17318"/>
                  </a:moveTo>
                  <a:lnTo>
                    <a:pt x="1433961" y="368288"/>
                  </a:lnTo>
                  <a:cubicBezTo>
                    <a:pt x="1444189" y="373753"/>
                    <a:pt x="1450575" y="384407"/>
                    <a:pt x="1450575" y="396003"/>
                  </a:cubicBezTo>
                  <a:cubicBezTo>
                    <a:pt x="1450575" y="407599"/>
                    <a:pt x="1444189" y="418253"/>
                    <a:pt x="1433961" y="423718"/>
                  </a:cubicBezTo>
                  <a:lnTo>
                    <a:pt x="777154" y="774688"/>
                  </a:lnTo>
                  <a:cubicBezTo>
                    <a:pt x="744745" y="792006"/>
                    <a:pt x="705830" y="792006"/>
                    <a:pt x="673421" y="774688"/>
                  </a:cubicBezTo>
                  <a:lnTo>
                    <a:pt x="16614" y="423718"/>
                  </a:lnTo>
                  <a:cubicBezTo>
                    <a:pt x="6387" y="418253"/>
                    <a:pt x="0" y="407599"/>
                    <a:pt x="0" y="396003"/>
                  </a:cubicBezTo>
                  <a:cubicBezTo>
                    <a:pt x="0" y="384407"/>
                    <a:pt x="6387" y="373753"/>
                    <a:pt x="16614" y="368288"/>
                  </a:cubicBezTo>
                  <a:lnTo>
                    <a:pt x="673421" y="17318"/>
                  </a:lnTo>
                  <a:cubicBezTo>
                    <a:pt x="705830" y="0"/>
                    <a:pt x="744745" y="0"/>
                    <a:pt x="777154" y="17318"/>
                  </a:cubicBez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1436" y="73025"/>
              <a:ext cx="998208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Direct Method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17406" y="5258579"/>
            <a:ext cx="1024189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　</a:t>
            </a:r>
            <a:r>
              <a:rPr lang="en-US" sz="3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Bu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ilds </a:t>
            </a:r>
            <a:r>
              <a:rPr lang="en-US" sz="3000" b="1" u="none" dirty="0">
                <a:solidFill>
                  <a:srgbClr val="FF3131"/>
                </a:solidFill>
                <a:latin typeface="Helios Bold"/>
                <a:ea typeface="Helios Bold"/>
                <a:cs typeface="Helios Bold"/>
                <a:sym typeface="Helios Bold"/>
              </a:rPr>
              <a:t>a single model </a:t>
            </a: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that classifies all classes directly.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No need for multiple classifiers; more compact structure.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000" u="none" dirty="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8268" y="703897"/>
            <a:ext cx="13991465" cy="3005222"/>
            <a:chOff x="0" y="0"/>
            <a:chExt cx="18655286" cy="400696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18655286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Multi-class Classification </a:t>
              </a: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Approaches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52700"/>
              <a:ext cx="18655286" cy="654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</a:t>
              </a:r>
              <a:r>
                <a:rPr lang="en-US" sz="2899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hree common strategies for handling multi-class classification with SVM.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5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B374FA-7CEE-D576-6E64-93BF051E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902" y="6423255"/>
            <a:ext cx="3398903" cy="8581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B7E0DB-8511-00BF-7ED2-9554E0D79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7281394"/>
            <a:ext cx="6601986" cy="1175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53F5F4-F71C-CA95-F978-58113630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181" y="8652363"/>
            <a:ext cx="4202343" cy="6818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731513" y="4297742"/>
            <a:ext cx="8721562" cy="5175744"/>
            <a:chOff x="0" y="0"/>
            <a:chExt cx="11628749" cy="690099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003624"/>
              <a:ext cx="11628749" cy="950254"/>
              <a:chOff x="0" y="0"/>
              <a:chExt cx="2297037" cy="1877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97037" cy="187704"/>
              </a:xfrm>
              <a:custGeom>
                <a:avLst/>
                <a:gdLst/>
                <a:ahLst/>
                <a:cxnLst/>
                <a:rect l="l" t="t" r="r" b="b"/>
                <a:pathLst>
                  <a:path w="2297037" h="187704">
                    <a:moveTo>
                      <a:pt x="88768" y="0"/>
                    </a:moveTo>
                    <a:lnTo>
                      <a:pt x="2208269" y="0"/>
                    </a:lnTo>
                    <a:cubicBezTo>
                      <a:pt x="2257294" y="0"/>
                      <a:pt x="2297037" y="39743"/>
                      <a:pt x="2297037" y="88768"/>
                    </a:cubicBezTo>
                    <a:lnTo>
                      <a:pt x="2297037" y="98937"/>
                    </a:lnTo>
                    <a:cubicBezTo>
                      <a:pt x="2297037" y="147962"/>
                      <a:pt x="2257294" y="187704"/>
                      <a:pt x="2208269" y="187704"/>
                    </a:cubicBezTo>
                    <a:lnTo>
                      <a:pt x="88768" y="187704"/>
                    </a:lnTo>
                    <a:cubicBezTo>
                      <a:pt x="39743" y="187704"/>
                      <a:pt x="0" y="147962"/>
                      <a:pt x="0" y="98937"/>
                    </a:cubicBezTo>
                    <a:lnTo>
                      <a:pt x="0" y="88768"/>
                    </a:lnTo>
                    <a:cubicBezTo>
                      <a:pt x="0" y="39743"/>
                      <a:pt x="39743" y="0"/>
                      <a:pt x="88768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2297037" cy="2353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r>
                  <a:rPr lang="en-US" sz="2299">
                    <a:solidFill>
                      <a:srgbClr val="153969"/>
                    </a:solidFill>
                    <a:latin typeface="Helios"/>
                    <a:ea typeface="Helios"/>
                    <a:cs typeface="Helios"/>
                    <a:sym typeface="Helios"/>
                  </a:rPr>
                  <a:t>M-estimators reduce the effect of noise and outliers.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364225"/>
              <a:ext cx="11628749" cy="1182421"/>
              <a:chOff x="0" y="0"/>
              <a:chExt cx="2297037" cy="2335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97037" cy="233565"/>
              </a:xfrm>
              <a:custGeom>
                <a:avLst/>
                <a:gdLst/>
                <a:ahLst/>
                <a:cxnLst/>
                <a:rect l="l" t="t" r="r" b="b"/>
                <a:pathLst>
                  <a:path w="2297037" h="233565">
                    <a:moveTo>
                      <a:pt x="88768" y="0"/>
                    </a:moveTo>
                    <a:lnTo>
                      <a:pt x="2208269" y="0"/>
                    </a:lnTo>
                    <a:cubicBezTo>
                      <a:pt x="2257294" y="0"/>
                      <a:pt x="2297037" y="39743"/>
                      <a:pt x="2297037" y="88768"/>
                    </a:cubicBezTo>
                    <a:lnTo>
                      <a:pt x="2297037" y="144797"/>
                    </a:lnTo>
                    <a:cubicBezTo>
                      <a:pt x="2297037" y="193822"/>
                      <a:pt x="2257294" y="233565"/>
                      <a:pt x="2208269" y="233565"/>
                    </a:cubicBezTo>
                    <a:lnTo>
                      <a:pt x="88768" y="233565"/>
                    </a:lnTo>
                    <a:cubicBezTo>
                      <a:pt x="39743" y="233565"/>
                      <a:pt x="0" y="193822"/>
                      <a:pt x="0" y="144797"/>
                    </a:cubicBezTo>
                    <a:lnTo>
                      <a:pt x="0" y="88768"/>
                    </a:lnTo>
                    <a:cubicBezTo>
                      <a:pt x="0" y="39743"/>
                      <a:pt x="39743" y="0"/>
                      <a:pt x="88768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9"/>
                  <p:cNvSpPr txBox="1"/>
                  <p:nvPr/>
                </p:nvSpPr>
                <p:spPr>
                  <a:xfrm>
                    <a:off x="0" y="-47625"/>
                    <a:ext cx="2297037" cy="28119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19"/>
                      </a:lnSpc>
                    </a:pPr>
                    <a:r>
                      <a:rPr lang="en-US" sz="2299" dirty="0">
                        <a:solidFill>
                          <a:srgbClr val="153969"/>
                        </a:solidFill>
                        <a:latin typeface="Helios"/>
                        <a:ea typeface="Helios"/>
                        <a:cs typeface="Helios"/>
                        <a:sym typeface="Helios"/>
                      </a:rPr>
                      <a:t>Loss grows slower for large errors</a:t>
                    </a:r>
                  </a:p>
                  <a:p>
                    <a:pPr algn="ctr">
                      <a:lnSpc>
                        <a:spcPts val="3219"/>
                      </a:lnSpc>
                    </a:pPr>
                    <a:r>
                      <a:rPr lang="en-US" sz="2299" dirty="0">
                        <a:solidFill>
                          <a:srgbClr val="153969"/>
                        </a:solidFill>
                        <a:latin typeface="Helios" panose="020B0604020202020204" charset="0"/>
                        <a:ea typeface="Helios"/>
                        <a:cs typeface="Helios"/>
                        <a:sym typeface="Helios"/>
                      </a:rPr>
                      <a:t>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dirty="0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</m:ctrlPr>
                          </m:sSubPr>
                          <m:e>
                            <m:r>
                              <a:rPr lang="en-US" altLang="ko-KR" sz="2800" b="0" i="1" dirty="0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  <m:t> </m:t>
                            </m:r>
                            <m:r>
                              <a:rPr lang="en-US" altLang="ko-KR" sz="2800" b="0" i="1" dirty="0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800" b="0" i="1" dirty="0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299" dirty="0">
                        <a:solidFill>
                          <a:srgbClr val="153969"/>
                        </a:solidFill>
                        <a:latin typeface="Helios" panose="020B0604020202020204" charset="0"/>
                        <a:ea typeface="Helios"/>
                        <a:cs typeface="Helios"/>
                        <a:sym typeface="Helios"/>
                      </a:rPr>
                      <a:t>, Fair, Cauchy, Welsch, </a:t>
                    </a:r>
                    <a:r>
                      <a:rPr lang="en-US" sz="2299" dirty="0" err="1">
                        <a:solidFill>
                          <a:srgbClr val="153969"/>
                        </a:solidFill>
                        <a:latin typeface="Helios" panose="020B0604020202020204" charset="0"/>
                        <a:ea typeface="Helios"/>
                        <a:cs typeface="Helios"/>
                        <a:sym typeface="Helios"/>
                      </a:rPr>
                      <a:t>Geman</a:t>
                    </a:r>
                    <a:r>
                      <a:rPr lang="en-US" sz="2299" dirty="0">
                        <a:solidFill>
                          <a:srgbClr val="153969"/>
                        </a:solidFill>
                        <a:latin typeface="Helios" panose="020B0604020202020204" charset="0"/>
                        <a:ea typeface="Helios"/>
                        <a:cs typeface="Helios"/>
                        <a:sym typeface="Helios"/>
                      </a:rPr>
                      <a:t>-McClure etc.).</a:t>
                    </a:r>
                  </a:p>
                </p:txBody>
              </p:sp>
            </mc:Choice>
            <mc:Fallback>
              <p:sp>
                <p:nvSpPr>
                  <p:cNvPr id="9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-47625"/>
                    <a:ext cx="2297037" cy="2811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10"/>
            <p:cNvGrpSpPr/>
            <p:nvPr/>
          </p:nvGrpSpPr>
          <p:grpSpPr>
            <a:xfrm>
              <a:off x="0" y="5956993"/>
              <a:ext cx="11628749" cy="943999"/>
              <a:chOff x="0" y="0"/>
              <a:chExt cx="2297037" cy="1864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97037" cy="186469"/>
              </a:xfrm>
              <a:custGeom>
                <a:avLst/>
                <a:gdLst/>
                <a:ahLst/>
                <a:cxnLst/>
                <a:rect l="l" t="t" r="r" b="b"/>
                <a:pathLst>
                  <a:path w="2297037" h="186469">
                    <a:moveTo>
                      <a:pt x="88768" y="0"/>
                    </a:moveTo>
                    <a:lnTo>
                      <a:pt x="2208269" y="0"/>
                    </a:lnTo>
                    <a:cubicBezTo>
                      <a:pt x="2257294" y="0"/>
                      <a:pt x="2297037" y="39743"/>
                      <a:pt x="2297037" y="88768"/>
                    </a:cubicBezTo>
                    <a:lnTo>
                      <a:pt x="2297037" y="97701"/>
                    </a:lnTo>
                    <a:cubicBezTo>
                      <a:pt x="2297037" y="146726"/>
                      <a:pt x="2257294" y="186469"/>
                      <a:pt x="2208269" y="186469"/>
                    </a:cubicBezTo>
                    <a:lnTo>
                      <a:pt x="88768" y="186469"/>
                    </a:lnTo>
                    <a:cubicBezTo>
                      <a:pt x="39743" y="186469"/>
                      <a:pt x="0" y="146726"/>
                      <a:pt x="0" y="97701"/>
                    </a:cubicBezTo>
                    <a:lnTo>
                      <a:pt x="0" y="88768"/>
                    </a:lnTo>
                    <a:cubicBezTo>
                      <a:pt x="0" y="39743"/>
                      <a:pt x="39743" y="0"/>
                      <a:pt x="88768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2"/>
                  <p:cNvSpPr txBox="1"/>
                  <p:nvPr/>
                </p:nvSpPr>
                <p:spPr>
                  <a:xfrm>
                    <a:off x="0" y="-47625"/>
                    <a:ext cx="2297037" cy="234094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19"/>
                      </a:lnSpc>
                    </a:pPr>
                    <a:r>
                      <a:rPr lang="en-US" sz="2299" dirty="0">
                        <a:solidFill>
                          <a:srgbClr val="153969"/>
                        </a:solidFill>
                        <a:latin typeface="Helios"/>
                        <a:ea typeface="Helios"/>
                        <a:cs typeface="Helios"/>
                        <a:sym typeface="Helios"/>
                      </a:rPr>
                      <a:t>Margins remain stable, unlike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153969"/>
                                </a:solidFill>
                                <a:latin typeface="Cambria Math" panose="02040503050406030204" pitchFamily="18" charset="0"/>
                                <a:sym typeface="Helios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2299" dirty="0">
                        <a:solidFill>
                          <a:srgbClr val="153969"/>
                        </a:solidFill>
                        <a:latin typeface="Helios"/>
                        <a:ea typeface="Helios"/>
                        <a:cs typeface="Helios"/>
                        <a:sym typeface="Helios"/>
                      </a:rPr>
                      <a:t> loss.</a:t>
                    </a:r>
                  </a:p>
                </p:txBody>
              </p:sp>
            </mc:Choice>
            <mc:Fallback>
              <p:sp>
                <p:nvSpPr>
                  <p:cNvPr id="12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-47625"/>
                    <a:ext cx="2297037" cy="2340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3"/>
            <p:cNvSpPr txBox="1"/>
            <p:nvPr/>
          </p:nvSpPr>
          <p:spPr>
            <a:xfrm>
              <a:off x="0" y="-66675"/>
              <a:ext cx="11628749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R</a:t>
              </a:r>
              <a:r>
                <a:rPr lang="en-US" sz="29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obust to Outliers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293926"/>
              <a:ext cx="11628749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u="none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Adaptive Loss Functions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86694"/>
              <a:ext cx="11628749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Impr</a:t>
              </a:r>
              <a:r>
                <a:rPr lang="en-US" sz="2999" b="1" u="none" dirty="0">
                  <a:solidFill>
                    <a:srgbClr val="2A2E3A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oved Decision Boundaries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1027112"/>
            <a:ext cx="12063594" cy="1789453"/>
            <a:chOff x="0" y="0"/>
            <a:chExt cx="16084792" cy="23859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SVM with M-estimator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78335"/>
              <a:ext cx="14521681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Imp</a:t>
              </a:r>
              <a:r>
                <a:rPr lang="en-US" sz="3199" u="none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roved Decision Boundaries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6</a:t>
            </a:r>
          </a:p>
        </p:txBody>
      </p:sp>
      <p:grpSp>
        <p:nvGrpSpPr>
          <p:cNvPr id="35" name="Group 16">
            <a:extLst>
              <a:ext uri="{FF2B5EF4-FFF2-40B4-BE49-F238E27FC236}">
                <a16:creationId xmlns:a16="http://schemas.microsoft.com/office/drawing/2014/main" id="{24AAC6A5-A014-0943-BD56-B86FE2D00CBA}"/>
              </a:ext>
            </a:extLst>
          </p:cNvPr>
          <p:cNvGrpSpPr/>
          <p:nvPr/>
        </p:nvGrpSpPr>
        <p:grpSpPr>
          <a:xfrm>
            <a:off x="304800" y="3771900"/>
            <a:ext cx="7849394" cy="6514997"/>
            <a:chOff x="0" y="0"/>
            <a:chExt cx="10465858" cy="8686662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B8E68B69-F1A0-ADCA-1F0C-75ED055D41E4}"/>
                </a:ext>
              </a:extLst>
            </p:cNvPr>
            <p:cNvSpPr/>
            <p:nvPr/>
          </p:nvSpPr>
          <p:spPr>
            <a:xfrm>
              <a:off x="0" y="0"/>
              <a:ext cx="10465858" cy="8686662"/>
            </a:xfrm>
            <a:custGeom>
              <a:avLst/>
              <a:gdLst/>
              <a:ahLst/>
              <a:cxnLst/>
              <a:rect l="l" t="t" r="r" b="b"/>
              <a:pathLst>
                <a:path w="10465858" h="8686662">
                  <a:moveTo>
                    <a:pt x="0" y="0"/>
                  </a:moveTo>
                  <a:lnTo>
                    <a:pt x="10465858" y="0"/>
                  </a:lnTo>
                  <a:lnTo>
                    <a:pt x="10465858" y="8686662"/>
                  </a:lnTo>
                  <a:lnTo>
                    <a:pt x="0" y="868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828543B-9095-1605-095A-64CF44A0F6E4}"/>
                </a:ext>
              </a:extLst>
            </p:cNvPr>
            <p:cNvSpPr/>
            <p:nvPr/>
          </p:nvSpPr>
          <p:spPr>
            <a:xfrm>
              <a:off x="5648891" y="2882362"/>
              <a:ext cx="240139" cy="221123"/>
            </a:xfrm>
            <a:custGeom>
              <a:avLst/>
              <a:gdLst/>
              <a:ahLst/>
              <a:cxnLst/>
              <a:rect l="l" t="t" r="r" b="b"/>
              <a:pathLst>
                <a:path w="240139" h="221123">
                  <a:moveTo>
                    <a:pt x="0" y="0"/>
                  </a:moveTo>
                  <a:lnTo>
                    <a:pt x="240139" y="0"/>
                  </a:lnTo>
                  <a:lnTo>
                    <a:pt x="240139" y="221124"/>
                  </a:lnTo>
                  <a:lnTo>
                    <a:pt x="0" y="22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926" t="-41606" r="-25541" b="-1040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8" name="TextBox 23">
            <a:extLst>
              <a:ext uri="{FF2B5EF4-FFF2-40B4-BE49-F238E27FC236}">
                <a16:creationId xmlns:a16="http://schemas.microsoft.com/office/drawing/2014/main" id="{C5F304EA-929C-56F0-FB6D-CE017E282185}"/>
              </a:ext>
            </a:extLst>
          </p:cNvPr>
          <p:cNvSpPr txBox="1"/>
          <p:nvPr/>
        </p:nvSpPr>
        <p:spPr>
          <a:xfrm rot="-2700000">
            <a:off x="4770621" y="5773881"/>
            <a:ext cx="62508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Corbel Light" panose="020B0303020204020204" pitchFamily="34" charset="0"/>
                <a:ea typeface="Helios"/>
                <a:cs typeface="Helios"/>
                <a:sym typeface="Helios"/>
              </a:rPr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24">
                <a:extLst>
                  <a:ext uri="{FF2B5EF4-FFF2-40B4-BE49-F238E27FC236}">
                    <a16:creationId xmlns:a16="http://schemas.microsoft.com/office/drawing/2014/main" id="{87B90500-6352-70C6-B70F-3E04AD829399}"/>
                  </a:ext>
                </a:extLst>
              </p:cNvPr>
              <p:cNvSpPr txBox="1"/>
              <p:nvPr/>
            </p:nvSpPr>
            <p:spPr>
              <a:xfrm>
                <a:off x="4920666" y="5799610"/>
                <a:ext cx="17359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solidFill>
                    <a:srgbClr val="000000"/>
                  </a:solidFill>
                  <a:latin typeface="Helios Bold"/>
                  <a:ea typeface="Helios Bold"/>
                  <a:cs typeface="Helios Bold"/>
                  <a:sym typeface="Helios Bold"/>
                </a:endParaRPr>
              </a:p>
            </p:txBody>
          </p:sp>
        </mc:Choice>
        <mc:Fallback>
          <p:sp>
            <p:nvSpPr>
              <p:cNvPr id="39" name="TextBox 24">
                <a:extLst>
                  <a:ext uri="{FF2B5EF4-FFF2-40B4-BE49-F238E27FC236}">
                    <a16:creationId xmlns:a16="http://schemas.microsoft.com/office/drawing/2014/main" id="{87B90500-6352-70C6-B70F-3E04AD82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666" y="5799610"/>
                <a:ext cx="173593" cy="320601"/>
              </a:xfrm>
              <a:prstGeom prst="rect">
                <a:avLst/>
              </a:prstGeom>
              <a:blipFill>
                <a:blip r:embed="rId9"/>
                <a:stretch>
                  <a:fillRect l="-82759" r="-17241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그림 39">
            <a:extLst>
              <a:ext uri="{FF2B5EF4-FFF2-40B4-BE49-F238E27FC236}">
                <a16:creationId xmlns:a16="http://schemas.microsoft.com/office/drawing/2014/main" id="{E0FA3A30-87DC-0D5C-9B51-C15AB0A128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3826" y="4171814"/>
            <a:ext cx="1200318" cy="97168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7CBC83F-939B-1B61-5DA4-65D8F3BCD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64619">
            <a:off x="6523985" y="4369875"/>
            <a:ext cx="885991" cy="71723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4AD2353-5E46-2E3E-0947-A5EADA058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614787">
            <a:off x="6420657" y="4009314"/>
            <a:ext cx="240562" cy="84296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E04D5FD-B0D4-8846-8E70-87DA09FEE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614787">
            <a:off x="6012490" y="4054756"/>
            <a:ext cx="240562" cy="84296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5515335-E12A-2919-DB71-DBA319AF5F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614787">
            <a:off x="5772269" y="4159512"/>
            <a:ext cx="240562" cy="3315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9B56539-435C-9AA2-F7C4-A78B1EA3F7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421917">
            <a:off x="5688869" y="4387716"/>
            <a:ext cx="173462" cy="22713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7884901-FB92-D79B-6577-A573D185C6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7828" y="4325295"/>
            <a:ext cx="829875" cy="100010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4606432-D1F1-FAA0-C608-F0A8D9D87B9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1634"/>
          <a:stretch/>
        </p:blipFill>
        <p:spPr>
          <a:xfrm>
            <a:off x="5768926" y="4262144"/>
            <a:ext cx="1195686" cy="504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082" y="13055"/>
            <a:ext cx="10119836" cy="10273945"/>
          </a:xfrm>
          <a:custGeom>
            <a:avLst/>
            <a:gdLst/>
            <a:ahLst/>
            <a:cxnLst/>
            <a:rect l="l" t="t" r="r" b="b"/>
            <a:pathLst>
              <a:path w="10119836" h="10273945">
                <a:moveTo>
                  <a:pt x="0" y="0"/>
                </a:moveTo>
                <a:lnTo>
                  <a:pt x="10119836" y="0"/>
                </a:lnTo>
                <a:lnTo>
                  <a:pt x="10119836" y="10273945"/>
                </a:lnTo>
                <a:lnTo>
                  <a:pt x="0" y="1027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C0CFE1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97B06-9893-47C9-8CD8-96ED6B58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288" y="1333500"/>
            <a:ext cx="1057423" cy="495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736C61-783D-6290-F9F9-6F8DE5FD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1303020"/>
            <a:ext cx="1057423" cy="4953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B774E8-AA52-D232-3AB5-D481E0F75AE3}"/>
                  </a:ext>
                </a:extLst>
              </p:cNvPr>
              <p:cNvSpPr txBox="1"/>
              <p:nvPr/>
            </p:nvSpPr>
            <p:spPr>
              <a:xfrm>
                <a:off x="8674191" y="1350351"/>
                <a:ext cx="939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B774E8-AA52-D232-3AB5-D481E0F75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191" y="1350351"/>
                <a:ext cx="939616" cy="461665"/>
              </a:xfrm>
              <a:prstGeom prst="rect">
                <a:avLst/>
              </a:prstGeom>
              <a:blipFill>
                <a:blip r:embed="rId5"/>
                <a:stretch>
                  <a:fillRect r="-1948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A0D21-89A7-BECF-4A46-311FAD2529EF}"/>
                  </a:ext>
                </a:extLst>
              </p:cNvPr>
              <p:cNvSpPr txBox="1"/>
              <p:nvPr/>
            </p:nvSpPr>
            <p:spPr>
              <a:xfrm>
                <a:off x="11999219" y="1319871"/>
                <a:ext cx="985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6A0D21-89A7-BECF-4A46-311FAD252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9219" y="1319871"/>
                <a:ext cx="985783" cy="461665"/>
              </a:xfrm>
              <a:prstGeom prst="rect">
                <a:avLst/>
              </a:prstGeom>
              <a:blipFill>
                <a:blip r:embed="rId6"/>
                <a:stretch>
                  <a:fillRect l="-1235" r="-1852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E3CEAB8-4B0A-0171-35F7-CD61C2ECB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2324100"/>
            <a:ext cx="619211" cy="4858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99604-AB91-E7CA-4EF2-1C554FE7B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919" y="3695700"/>
            <a:ext cx="619211" cy="485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184974-2452-2091-BD50-59FF4CACEEF1}"/>
                  </a:ext>
                </a:extLst>
              </p:cNvPr>
              <p:cNvSpPr txBox="1"/>
              <p:nvPr/>
            </p:nvSpPr>
            <p:spPr>
              <a:xfrm>
                <a:off x="5265340" y="2382355"/>
                <a:ext cx="9089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 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184974-2452-2091-BD50-59FF4CAC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40" y="2382355"/>
                <a:ext cx="9089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E550DC-9390-E891-4FC3-03B612D61B2D}"/>
                  </a:ext>
                </a:extLst>
              </p:cNvPr>
              <p:cNvSpPr txBox="1"/>
              <p:nvPr/>
            </p:nvSpPr>
            <p:spPr>
              <a:xfrm>
                <a:off x="5252012" y="3765845"/>
                <a:ext cx="9089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 </m:t>
                          </m:r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io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E550DC-9390-E891-4FC3-03B612D61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012" y="3765845"/>
                <a:ext cx="9089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82A867F-0FC7-429D-BF91-DEDBE05F7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0211" y="5286374"/>
            <a:ext cx="600159" cy="4477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A1075A3-6647-844C-32F6-3A6188116E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8787" y="6334097"/>
            <a:ext cx="3063006" cy="838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9502C7-A363-859D-BD71-C9E7BBD814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5994" y="7827079"/>
            <a:ext cx="3063006" cy="8382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E5D0089-7A03-7A6D-5808-6989C98D0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3638" y="9201190"/>
            <a:ext cx="3063006" cy="838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A8BE3D-E7A6-5EC0-F568-1581B198F266}"/>
              </a:ext>
            </a:extLst>
          </p:cNvPr>
          <p:cNvSpPr txBox="1"/>
          <p:nvPr/>
        </p:nvSpPr>
        <p:spPr>
          <a:xfrm>
            <a:off x="5331184" y="5149336"/>
            <a:ext cx="918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ko-K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Fair</a:t>
            </a:r>
            <a:endParaRPr lang="ko-KR" altLang="en-US" sz="2400" i="1" dirty="0">
              <a:latin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9C9F3-8072-42CC-168A-D869EBA58007}"/>
              </a:ext>
            </a:extLst>
          </p:cNvPr>
          <p:cNvSpPr txBox="1"/>
          <p:nvPr/>
        </p:nvSpPr>
        <p:spPr>
          <a:xfrm>
            <a:off x="5068439" y="6547339"/>
            <a:ext cx="1493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ko-K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Cauchy</a:t>
            </a:r>
            <a:endParaRPr lang="ko-KR" altLang="en-US" i="1" dirty="0">
              <a:latin typeface="Cambria Math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F31F4-B23E-F918-17EF-B756B87B0F98}"/>
              </a:ext>
            </a:extLst>
          </p:cNvPr>
          <p:cNvSpPr txBox="1"/>
          <p:nvPr/>
        </p:nvSpPr>
        <p:spPr>
          <a:xfrm>
            <a:off x="4383488" y="7970520"/>
            <a:ext cx="276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ko-K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Geman-McClure</a:t>
            </a:r>
            <a:endParaRPr lang="ko-KR" altLang="en-US" sz="2800" i="1" dirty="0">
              <a:latin typeface="Cambria Math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DA8DA-FA4A-BB57-7612-3E9686CF63F8}"/>
              </a:ext>
            </a:extLst>
          </p:cNvPr>
          <p:cNvSpPr txBox="1"/>
          <p:nvPr/>
        </p:nvSpPr>
        <p:spPr>
          <a:xfrm>
            <a:off x="5139010" y="9361986"/>
            <a:ext cx="129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ko-KR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Welsch</a:t>
            </a:r>
            <a:endParaRPr lang="ko-KR" altLang="en-US" i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34433"/>
            <a:chOff x="0" y="0"/>
            <a:chExt cx="4816593" cy="9835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83554"/>
            </a:xfrm>
            <a:custGeom>
              <a:avLst/>
              <a:gdLst/>
              <a:ahLst/>
              <a:cxnLst/>
              <a:rect l="l" t="t" r="r" b="b"/>
              <a:pathLst>
                <a:path w="4816592" h="983554">
                  <a:moveTo>
                    <a:pt x="0" y="0"/>
                  </a:moveTo>
                  <a:lnTo>
                    <a:pt x="4816592" y="0"/>
                  </a:lnTo>
                  <a:lnTo>
                    <a:pt x="4816592" y="983554"/>
                  </a:lnTo>
                  <a:lnTo>
                    <a:pt x="0" y="98355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21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24118" y="4236236"/>
            <a:ext cx="13239764" cy="4352572"/>
          </a:xfrm>
          <a:custGeom>
            <a:avLst/>
            <a:gdLst/>
            <a:ahLst/>
            <a:cxnLst/>
            <a:rect l="l" t="t" r="r" b="b"/>
            <a:pathLst>
              <a:path w="13239764" h="4352572">
                <a:moveTo>
                  <a:pt x="0" y="0"/>
                </a:moveTo>
                <a:lnTo>
                  <a:pt x="13239764" y="0"/>
                </a:lnTo>
                <a:lnTo>
                  <a:pt x="13239764" y="4352573"/>
                </a:lnTo>
                <a:lnTo>
                  <a:pt x="0" y="435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F4F4F4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413958" y="885896"/>
            <a:ext cx="15460080" cy="2184171"/>
            <a:chOff x="0" y="-66675"/>
            <a:chExt cx="18655286" cy="2912229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8655286" cy="132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60"/>
                </a:lnSpc>
              </a:pPr>
              <a:r>
                <a:rPr lang="en-US" sz="6200" b="1" dirty="0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Benchmark Datasets </a:t>
              </a:r>
              <a:r>
                <a:rPr lang="en-US" sz="6200" b="1" dirty="0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for Evaluation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47731"/>
              <a:ext cx="18655286" cy="1197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Iris and Segment represent distinct classification challenges. </a:t>
              </a:r>
            </a:p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M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ore datasets will be added for extended evaluation.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4534" y="8833746"/>
            <a:ext cx="10878928" cy="513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US" sz="1507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Iris dataset: R.A. Fisher, 1936, via </a:t>
            </a:r>
            <a:r>
              <a:rPr lang="en-US" sz="1507" dirty="0">
                <a:latin typeface="Helios"/>
                <a:ea typeface="Helios"/>
                <a:cs typeface="Helios"/>
                <a:sym typeface="Helios"/>
              </a:rPr>
              <a:t>scikit-learn (</a:t>
            </a:r>
            <a:r>
              <a:rPr lang="en-US" sz="1507" u="sng" dirty="0">
                <a:latin typeface="Helios"/>
                <a:ea typeface="Helios"/>
                <a:cs typeface="Helios"/>
                <a:sym typeface="Helios"/>
                <a:hlinkClick r:id="rId4" tooltip="https://scikit-learn.org/stable/datasets/toy_dataset.html#iris-plants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https://scikit-learn.org/stable/datasets/toy_dataset.html#iris-plants-dataset</a:t>
            </a:r>
            <a:r>
              <a:rPr lang="en-US" sz="1507" dirty="0">
                <a:latin typeface="Helios"/>
                <a:ea typeface="Helios"/>
                <a:cs typeface="Helios"/>
                <a:sym typeface="Helios"/>
              </a:rPr>
              <a:t>)</a:t>
            </a:r>
          </a:p>
          <a:p>
            <a:pPr algn="ctr">
              <a:lnSpc>
                <a:spcPts val="2110"/>
              </a:lnSpc>
              <a:spcBef>
                <a:spcPct val="0"/>
              </a:spcBef>
            </a:pPr>
            <a:r>
              <a:rPr lang="en-US" sz="1507" dirty="0">
                <a:latin typeface="Helios"/>
                <a:ea typeface="Helios"/>
                <a:cs typeface="Helios"/>
                <a:sym typeface="Helios"/>
              </a:rPr>
              <a:t>Segment dataset: </a:t>
            </a:r>
            <a:r>
              <a:rPr lang="en-US" sz="1507" dirty="0" err="1">
                <a:latin typeface="Helios"/>
                <a:ea typeface="Helios"/>
                <a:cs typeface="Helios"/>
                <a:sym typeface="Helios"/>
              </a:rPr>
              <a:t>Statlog</a:t>
            </a:r>
            <a:r>
              <a:rPr lang="en-US" sz="1507" dirty="0">
                <a:latin typeface="Helios"/>
                <a:ea typeface="Helios"/>
                <a:cs typeface="Helios"/>
                <a:sym typeface="Helios"/>
              </a:rPr>
              <a:t> Image Segmentation, UCI ML Repository, via </a:t>
            </a:r>
            <a:r>
              <a:rPr lang="en-US" sz="1507" dirty="0" err="1">
                <a:latin typeface="Helios"/>
                <a:ea typeface="Helios"/>
                <a:cs typeface="Helios"/>
                <a:sym typeface="Helios"/>
              </a:rPr>
              <a:t>OpenML</a:t>
            </a:r>
            <a:r>
              <a:rPr lang="en-US" sz="1507" dirty="0">
                <a:latin typeface="Helios"/>
                <a:ea typeface="Helios"/>
                <a:cs typeface="Helios"/>
                <a:sym typeface="Helios"/>
              </a:rPr>
              <a:t> (</a:t>
            </a:r>
            <a:r>
              <a:rPr lang="en-US" sz="1507" u="sng" dirty="0">
                <a:latin typeface="Helios"/>
                <a:ea typeface="Helios"/>
                <a:cs typeface="Helios"/>
                <a:sym typeface="Helios"/>
                <a:hlinkClick r:id="rId5" tooltip="https://www.openml.org/d/3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https://www.openml.org/d/312</a:t>
            </a:r>
            <a:r>
              <a:rPr lang="en-US" sz="1507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7271" y="4157535"/>
            <a:ext cx="11733459" cy="5771336"/>
          </a:xfrm>
          <a:custGeom>
            <a:avLst/>
            <a:gdLst/>
            <a:ahLst/>
            <a:cxnLst/>
            <a:rect l="l" t="t" r="r" b="b"/>
            <a:pathLst>
              <a:path w="11733459" h="5771336">
                <a:moveTo>
                  <a:pt x="0" y="0"/>
                </a:moveTo>
                <a:lnTo>
                  <a:pt x="11733458" y="0"/>
                </a:lnTo>
                <a:lnTo>
                  <a:pt x="11733458" y="5771335"/>
                </a:lnTo>
                <a:lnTo>
                  <a:pt x="0" y="5771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48268" y="1028700"/>
            <a:ext cx="13991465" cy="2260366"/>
            <a:chOff x="0" y="0"/>
            <a:chExt cx="18655286" cy="301382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865528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z-score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16000"/>
              <a:ext cx="1865528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 z-sco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 measures the distance of a data point from the mean in terms of standard deviations and is commonly used for outlier detection.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62140" y="96851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2495</Words>
  <Application>Microsoft Office PowerPoint</Application>
  <PresentationFormat>사용자 지정</PresentationFormat>
  <Paragraphs>298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Segoe UI Emoji</vt:lpstr>
      <vt:lpstr>Calibri</vt:lpstr>
      <vt:lpstr>Cambria Math</vt:lpstr>
      <vt:lpstr>210 어린아이</vt:lpstr>
      <vt:lpstr>Corbel Light</vt:lpstr>
      <vt:lpstr>Arial</vt:lpstr>
      <vt:lpstr>Klein</vt:lpstr>
      <vt:lpstr>Symbol</vt:lpstr>
      <vt:lpstr>Helios</vt:lpstr>
      <vt:lpstr>맑은 고딕</vt:lpstr>
      <vt:lpstr>Helios Bold</vt:lpstr>
      <vt:lpstr>Klein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2025_KIIS 춘계학술대회_다중분류SVM</dc:title>
  <cp:lastModifiedBy>유지아</cp:lastModifiedBy>
  <cp:revision>7</cp:revision>
  <dcterms:created xsi:type="dcterms:W3CDTF">2006-08-16T00:00:00Z</dcterms:created>
  <dcterms:modified xsi:type="dcterms:W3CDTF">2025-04-24T16:07:45Z</dcterms:modified>
  <dc:identifier>DAGh3_7BhG4</dc:identifier>
</cp:coreProperties>
</file>